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391" r:id="rId4"/>
    <p:sldId id="392" r:id="rId5"/>
    <p:sldId id="257" r:id="rId6"/>
    <p:sldId id="363" r:id="rId7"/>
    <p:sldId id="364" r:id="rId8"/>
    <p:sldId id="259" r:id="rId9"/>
    <p:sldId id="260" r:id="rId10"/>
    <p:sldId id="361" r:id="rId11"/>
    <p:sldId id="337" r:id="rId12"/>
    <p:sldId id="338" r:id="rId13"/>
    <p:sldId id="339" r:id="rId14"/>
    <p:sldId id="340" r:id="rId15"/>
    <p:sldId id="341" r:id="rId16"/>
    <p:sldId id="342" r:id="rId17"/>
    <p:sldId id="286" r:id="rId18"/>
    <p:sldId id="442" r:id="rId19"/>
    <p:sldId id="393" r:id="rId20"/>
    <p:sldId id="436" r:id="rId21"/>
    <p:sldId id="440" r:id="rId22"/>
    <p:sldId id="308" r:id="rId23"/>
    <p:sldId id="443" r:id="rId24"/>
    <p:sldId id="325" r:id="rId25"/>
    <p:sldId id="268" r:id="rId26"/>
    <p:sldId id="444" r:id="rId27"/>
    <p:sldId id="454" r:id="rId28"/>
    <p:sldId id="455" r:id="rId29"/>
    <p:sldId id="456" r:id="rId30"/>
    <p:sldId id="324" r:id="rId31"/>
    <p:sldId id="300" r:id="rId32"/>
    <p:sldId id="301" r:id="rId33"/>
    <p:sldId id="298" r:id="rId34"/>
    <p:sldId id="329" r:id="rId35"/>
    <p:sldId id="309" r:id="rId36"/>
    <p:sldId id="371" r:id="rId37"/>
    <p:sldId id="380" r:id="rId38"/>
    <p:sldId id="331" r:id="rId39"/>
    <p:sldId id="451" r:id="rId40"/>
    <p:sldId id="449" r:id="rId41"/>
    <p:sldId id="395" r:id="rId42"/>
    <p:sldId id="373" r:id="rId43"/>
    <p:sldId id="365" r:id="rId44"/>
    <p:sldId id="386" r:id="rId45"/>
    <p:sldId id="390" r:id="rId46"/>
    <p:sldId id="385" r:id="rId47"/>
    <p:sldId id="328" r:id="rId48"/>
    <p:sldId id="445" r:id="rId49"/>
    <p:sldId id="446" r:id="rId50"/>
    <p:sldId id="448" r:id="rId51"/>
    <p:sldId id="269" r:id="rId52"/>
    <p:sldId id="384" r:id="rId53"/>
    <p:sldId id="430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FFFF00"/>
    <a:srgbClr val="FFFFFF"/>
    <a:srgbClr val="FAFD00"/>
    <a:srgbClr val="E24B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927" autoAdjust="0"/>
    <p:restoredTop sz="62167" autoAdjust="0"/>
  </p:normalViewPr>
  <p:slideViewPr>
    <p:cSldViewPr>
      <p:cViewPr>
        <p:scale>
          <a:sx n="51" d="100"/>
          <a:sy n="51" d="100"/>
        </p:scale>
        <p:origin x="-37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123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2475C-A6E7-4F0A-A1D0-16155E7F3469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BABCD-2BDC-4F53-81D9-90FAF61EAA3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7205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94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45D8D79-7209-49BF-A078-0830DD92D650}" type="slidenum">
              <a:rPr lang="fr-FR">
                <a:solidFill>
                  <a:srgbClr val="000000"/>
                </a:solidFill>
              </a:rPr>
              <a:pPr eaLnBrk="1" hangingPunct="1"/>
              <a:t>1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7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94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45D8D79-7209-49BF-A078-0830DD92D650}" type="slidenum">
              <a:rPr lang="fr-FR">
                <a:solidFill>
                  <a:srgbClr val="000000"/>
                </a:solidFill>
              </a:rPr>
              <a:pPr eaLnBrk="1" hangingPunct="1"/>
              <a:t>4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938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94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45D8D79-7209-49BF-A078-0830DD92D650}" type="slidenum">
              <a:rPr lang="fr-FR">
                <a:solidFill>
                  <a:srgbClr val="000000"/>
                </a:solidFill>
              </a:rPr>
              <a:pPr eaLnBrk="1" hangingPunct="1"/>
              <a:t>5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6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94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45D8D79-7209-49BF-A078-0830DD92D650}" type="slidenum">
              <a:rPr lang="fr-FR">
                <a:solidFill>
                  <a:srgbClr val="000000"/>
                </a:solidFill>
              </a:rPr>
              <a:pPr eaLnBrk="1" hangingPunct="1"/>
              <a:t>6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56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94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45D8D79-7209-49BF-A078-0830DD92D650}" type="slidenum">
              <a:rPr lang="fr-FR">
                <a:solidFill>
                  <a:srgbClr val="000000"/>
                </a:solidFill>
              </a:rPr>
              <a:pPr eaLnBrk="1" hangingPunct="1"/>
              <a:t>7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65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49677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93160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20383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248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91416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336908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39738" y="1744663"/>
            <a:ext cx="4056062" cy="3224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44663"/>
            <a:ext cx="4056063" cy="3224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8982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14970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3545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70485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29194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709268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1896630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13886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3050" y="433388"/>
            <a:ext cx="2081213" cy="4535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77825" y="433388"/>
            <a:ext cx="6092825" cy="4535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0068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3388"/>
            <a:ext cx="8289925" cy="6572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39738" y="1744663"/>
            <a:ext cx="4056062" cy="32242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44663"/>
            <a:ext cx="4056063" cy="32242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71675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3388"/>
            <a:ext cx="8289925" cy="6572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39738" y="2008188"/>
            <a:ext cx="4056062" cy="26971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2008188"/>
            <a:ext cx="4056063" cy="2697162"/>
          </a:xfrm>
        </p:spPr>
        <p:txBody>
          <a:bodyPr/>
          <a:lstStyle/>
          <a:p>
            <a:pPr lvl="0"/>
            <a:endParaRPr lang="fr-FR" noProof="0" dirty="0" smtClean="0"/>
          </a:p>
        </p:txBody>
      </p:sp>
    </p:spTree>
    <p:extLst>
      <p:ext uri="{BB962C8B-B14F-4D97-AF65-F5344CB8AC3E}">
        <p14:creationId xmlns="" xmlns:p14="http://schemas.microsoft.com/office/powerpoint/2010/main" val="2515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7471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90656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11384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19191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24673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1694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5110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F3CD-3B17-4259-8587-D5C00C37AADC}" type="datetimeFigureOut">
              <a:rPr lang="fr-FR" smtClean="0"/>
              <a:pPr/>
              <a:t>27/05/2015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B617-40DC-47D6-8C32-B6715FB632D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76651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2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825" y="433388"/>
            <a:ext cx="8289925" cy="65722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2075" tIns="47625" rIns="92075" bIns="4762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Titre de la diapositive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38" y="1744663"/>
            <a:ext cx="826452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7625" rIns="92075" bIns="4762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Corps du texte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7748340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  <a:ea typeface="MS PGothic" pitchFamily="34" charset="-128"/>
        </a:defRPr>
      </a:lvl2pPr>
      <a:lvl3pPr algn="ctr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  <a:ea typeface="MS PGothic" pitchFamily="34" charset="-128"/>
        </a:defRPr>
      </a:lvl3pPr>
      <a:lvl4pPr algn="ctr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  <a:ea typeface="MS PGothic" pitchFamily="34" charset="-128"/>
        </a:defRPr>
      </a:lvl4pPr>
      <a:lvl5pPr algn="ctr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  <a:ea typeface="MS PGothic" pitchFamily="34" charset="-128"/>
        </a:defRPr>
      </a:lvl5pPr>
      <a:lvl6pPr marL="457200" algn="ctr" defTabSz="915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</a:defRPr>
      </a:lvl6pPr>
      <a:lvl7pPr marL="914400" algn="ctr" defTabSz="915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</a:defRPr>
      </a:lvl7pPr>
      <a:lvl8pPr marL="1371600" algn="ctr" defTabSz="915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</a:defRPr>
      </a:lvl8pPr>
      <a:lvl9pPr marL="1828800" algn="ctr" defTabSz="915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neva" charset="0"/>
        </a:defRPr>
      </a:lvl9pPr>
    </p:titleStyle>
    <p:bodyStyle>
      <a:lvl1pPr marL="285750" indent="-285750" algn="l" defTabSz="9159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  <a:ea typeface="MS PGothic" pitchFamily="34" charset="-128"/>
          <a:cs typeface="+mn-cs"/>
        </a:defRPr>
      </a:lvl1pPr>
      <a:lvl2pPr marL="687388" indent="-230188" algn="l" defTabSz="9159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  <a:ea typeface="MS PGothic" pitchFamily="34" charset="-128"/>
        </a:defRPr>
      </a:lvl2pPr>
      <a:lvl3pPr marL="1144588" indent="-228600" algn="l" defTabSz="9159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  <a:ea typeface="MS PGothic" pitchFamily="34" charset="-128"/>
        </a:defRPr>
      </a:lvl3pPr>
      <a:lvl4pPr marL="1544638" indent="-173038" algn="l" defTabSz="9159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  <a:ea typeface="MS PGothic" pitchFamily="34" charset="-128"/>
        </a:defRPr>
      </a:lvl4pPr>
      <a:lvl5pPr marL="2003425" indent="-173038" algn="l" defTabSz="9159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  <a:ea typeface="MS PGothic" pitchFamily="34" charset="-128"/>
        </a:defRPr>
      </a:lvl5pPr>
      <a:lvl6pPr marL="2460625" indent="-173038" algn="l" defTabSz="91598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</a:defRPr>
      </a:lvl6pPr>
      <a:lvl7pPr marL="2917825" indent="-173038" algn="l" defTabSz="91598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</a:defRPr>
      </a:lvl7pPr>
      <a:lvl8pPr marL="3375025" indent="-173038" algn="l" defTabSz="91598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</a:defRPr>
      </a:lvl8pPr>
      <a:lvl9pPr marL="3832225" indent="-173038" algn="l" defTabSz="91598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Font typeface="New York" charset="0"/>
        <a:buChar char="•"/>
        <a:defRPr sz="3600">
          <a:solidFill>
            <a:srgbClr val="F1F1F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64.jpeg"/><Relationship Id="rId4" Type="http://schemas.microsoft.com/office/2007/relationships/hdphoto" Target="../media/hdphoto8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wmv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39006"/>
            <a:ext cx="7488832" cy="1204176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DIXON SEQUENCES </a:t>
            </a:r>
            <a:br>
              <a:rPr lang="fr-FR" dirty="0" smtClean="0"/>
            </a:br>
            <a:r>
              <a:rPr lang="fr-FR" dirty="0" smtClean="0"/>
              <a:t>IN  MSK MRI: WHAT FOR ?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idx="1"/>
          </p:nvPr>
        </p:nvSpPr>
        <p:spPr>
          <a:xfrm>
            <a:off x="-7239" y="3291936"/>
            <a:ext cx="9144001" cy="1130309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3200" dirty="0"/>
              <a:t>Jean Luc </a:t>
            </a:r>
            <a:r>
              <a:rPr lang="fr-FR" sz="3200" dirty="0" smtClean="0"/>
              <a:t>DRAPÉ</a:t>
            </a:r>
          </a:p>
          <a:p>
            <a:pPr algn="ctr" eaLnBrk="1" hangingPunct="1">
              <a:buNone/>
            </a:pPr>
            <a:r>
              <a:rPr lang="fr-FR" sz="3200" dirty="0" smtClean="0"/>
              <a:t>Henri GUERINI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795746" y="5301208"/>
            <a:ext cx="37962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Paris Descartes University</a:t>
            </a:r>
          </a:p>
          <a:p>
            <a:pPr algn="ctr"/>
            <a:r>
              <a:rPr lang="en-US" sz="2400" i="1" dirty="0" smtClean="0"/>
              <a:t>Cochin Hospital</a:t>
            </a:r>
          </a:p>
          <a:p>
            <a:pPr algn="ctr"/>
            <a:r>
              <a:rPr lang="en-US" sz="2400" i="1" dirty="0" smtClean="0"/>
              <a:t>Paris, France</a:t>
            </a:r>
          </a:p>
          <a:p>
            <a:pPr algn="ctr"/>
            <a:r>
              <a:rPr lang="en-US" i="1" dirty="0" smtClean="0"/>
              <a:t>jean-luc.drape@aphp.fr</a:t>
            </a:r>
            <a:endParaRPr lang="en-US" sz="2400" i="1" dirty="0" smtClean="0"/>
          </a:p>
        </p:txBody>
      </p:sp>
      <p:pic>
        <p:nvPicPr>
          <p:cNvPr id="8" name="Picture 6" descr="LOGO medecine 5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2827331" cy="9087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327881" y="87015"/>
            <a:ext cx="460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EBEBEB"/>
                </a:solidFill>
              </a:rPr>
              <a:t>AFIIM – ISRA Tel </a:t>
            </a:r>
            <a:r>
              <a:rPr lang="fr-FR" sz="2400" dirty="0" err="1" smtClean="0">
                <a:solidFill>
                  <a:srgbClr val="EBEBEB"/>
                </a:solidFill>
              </a:rPr>
              <a:t>Aviv</a:t>
            </a:r>
            <a:r>
              <a:rPr lang="fr-FR" sz="2400" dirty="0" smtClean="0">
                <a:solidFill>
                  <a:srgbClr val="EBEBEB"/>
                </a:solidFill>
              </a:rPr>
              <a:t> May 2015</a:t>
            </a:r>
          </a:p>
        </p:txBody>
      </p:sp>
      <p:pic>
        <p:nvPicPr>
          <p:cNvPr id="10" name="Image 1" descr="Description : Description : http://hupc.go-data.fr/signature/logo-grou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5263" y="6113463"/>
            <a:ext cx="2563812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782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34" t="17354" r="26031" b="13651"/>
          <a:stretch/>
        </p:blipFill>
        <p:spPr>
          <a:xfrm>
            <a:off x="6444208" y="2492896"/>
            <a:ext cx="2649488" cy="2707629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 bwMode="auto">
          <a:xfrm>
            <a:off x="5796136" y="3717032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796136" y="4005064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 rot="16200000">
            <a:off x="7635107" y="3083033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LE DIXON, C’EST QUOI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4" t="14711" r="24511" b="12788"/>
          <a:stretch/>
        </p:blipFill>
        <p:spPr>
          <a:xfrm>
            <a:off x="14678" y="2348880"/>
            <a:ext cx="2786743" cy="28058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3169050" y="2439144"/>
            <a:ext cx="2627086" cy="29340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4368325" y="3155041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2803144" y="3869728"/>
            <a:ext cx="25668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>
            <a:off x="2931488" y="3717032"/>
            <a:ext cx="0" cy="28803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5026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34" t="17354" r="26031" b="13651"/>
          <a:stretch/>
        </p:blipFill>
        <p:spPr>
          <a:xfrm>
            <a:off x="6444208" y="2492896"/>
            <a:ext cx="2649488" cy="2707629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 bwMode="auto">
          <a:xfrm>
            <a:off x="5796136" y="3717032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 rot="16200000">
            <a:off x="7635107" y="3083033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WHAT IS DIXON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4" t="14711" r="24511" b="12788"/>
          <a:stretch/>
        </p:blipFill>
        <p:spPr>
          <a:xfrm>
            <a:off x="14678" y="2348880"/>
            <a:ext cx="2786743" cy="280587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3169050" y="2439144"/>
            <a:ext cx="2627086" cy="2934072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 bwMode="auto">
          <a:xfrm>
            <a:off x="5796136" y="4005064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 flipH="1">
            <a:off x="4788024" y="4517730"/>
            <a:ext cx="1296144" cy="1206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5652120" y="49324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4368325" y="3155041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8" name="Connecteur droit 17"/>
          <p:cNvCxnSpPr/>
          <p:nvPr/>
        </p:nvCxnSpPr>
        <p:spPr bwMode="auto">
          <a:xfrm>
            <a:off x="2803144" y="3869728"/>
            <a:ext cx="25668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2931488" y="3717032"/>
            <a:ext cx="0" cy="28803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22502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34" t="17354" r="26031" b="13651"/>
          <a:stretch/>
        </p:blipFill>
        <p:spPr>
          <a:xfrm>
            <a:off x="6444208" y="2492896"/>
            <a:ext cx="2649488" cy="2707629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 bwMode="auto">
          <a:xfrm>
            <a:off x="5796136" y="3717032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796136" y="4005064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2803144" y="3869728"/>
            <a:ext cx="25668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/>
        </p:nvCxnSpPr>
        <p:spPr bwMode="auto">
          <a:xfrm>
            <a:off x="2931488" y="3717032"/>
            <a:ext cx="0" cy="28803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WHAT IS DIXON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4" t="14711" r="24511" b="12788"/>
          <a:stretch/>
        </p:blipFill>
        <p:spPr>
          <a:xfrm>
            <a:off x="14678" y="2348880"/>
            <a:ext cx="2786743" cy="280587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3169050" y="2439144"/>
            <a:ext cx="2627086" cy="2934072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 bwMode="auto">
          <a:xfrm flipH="1">
            <a:off x="4788024" y="4517730"/>
            <a:ext cx="1296144" cy="1206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5652120" y="49324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4368325" y="3155041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44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 bwMode="auto">
          <a:xfrm>
            <a:off x="5796136" y="3717032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796136" y="4005064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WHAT IS DIXON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4" t="14711" r="24511" b="12788"/>
          <a:stretch/>
        </p:blipFill>
        <p:spPr>
          <a:xfrm>
            <a:off x="14678" y="2348880"/>
            <a:ext cx="2786743" cy="280587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6516216" y="2439144"/>
            <a:ext cx="2627086" cy="29340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5400000">
            <a:off x="7339187" y="3070226"/>
            <a:ext cx="15520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GRAISSE</a:t>
            </a:r>
            <a:endParaRPr lang="fr-FR" sz="24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prstClr val="white">
                  <a:alpha val="5700"/>
                </a:prst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3169050" y="2439144"/>
            <a:ext cx="2627086" cy="293407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6200000">
            <a:off x="4368325" y="3155041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1" name="Connecteur droit 20"/>
          <p:cNvCxnSpPr/>
          <p:nvPr/>
        </p:nvCxnSpPr>
        <p:spPr bwMode="auto">
          <a:xfrm>
            <a:off x="2803144" y="3869728"/>
            <a:ext cx="25668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41237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3169050" y="2439144"/>
            <a:ext cx="2627086" cy="2934072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 bwMode="auto">
          <a:xfrm>
            <a:off x="5796136" y="3717032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796136" y="4005064"/>
            <a:ext cx="5760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2803144" y="3869728"/>
            <a:ext cx="25668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WHAT IS DIXON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4" t="14711" r="24511" b="12788"/>
          <a:stretch/>
        </p:blipFill>
        <p:spPr>
          <a:xfrm>
            <a:off x="14678" y="2348880"/>
            <a:ext cx="2786743" cy="280587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15048" r="26547" b="10352"/>
          <a:stretch/>
        </p:blipFill>
        <p:spPr>
          <a:xfrm>
            <a:off x="6516216" y="2438364"/>
            <a:ext cx="2627784" cy="2934852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 bwMode="auto">
          <a:xfrm flipH="1">
            <a:off x="4788024" y="4517730"/>
            <a:ext cx="1296144" cy="1206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652120" y="49324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4368325" y="3155041"/>
            <a:ext cx="839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EAU</a:t>
            </a:r>
            <a:endParaRPr lang="fr-FR" sz="2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8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hg\Desktop\BA^Samory_EX20140505_3_SE5_IM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24" t="14376" r="16611" b="14198"/>
          <a:stretch/>
        </p:blipFill>
        <p:spPr bwMode="auto">
          <a:xfrm>
            <a:off x="6553224" y="164935"/>
            <a:ext cx="2257812" cy="4096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578295" y="4079489"/>
            <a:ext cx="8090715" cy="2695119"/>
            <a:chOff x="14678" y="3573016"/>
            <a:chExt cx="9079018" cy="302433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334" t="17354" r="26031" b="13651"/>
            <a:stretch/>
          </p:blipFill>
          <p:spPr>
            <a:xfrm>
              <a:off x="6444208" y="3717032"/>
              <a:ext cx="2649488" cy="2707629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 bwMode="auto">
            <a:xfrm>
              <a:off x="5796136" y="4941168"/>
              <a:ext cx="5760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/>
            <p:cNvCxnSpPr/>
            <p:nvPr/>
          </p:nvCxnSpPr>
          <p:spPr bwMode="auto">
            <a:xfrm>
              <a:off x="5796136" y="5229200"/>
              <a:ext cx="5760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>
              <a:off x="2803144" y="5093864"/>
              <a:ext cx="25668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Connecteur droit 5"/>
            <p:cNvCxnSpPr/>
            <p:nvPr/>
          </p:nvCxnSpPr>
          <p:spPr bwMode="auto">
            <a:xfrm>
              <a:off x="2931488" y="4941168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484" t="14711" r="24511" b="12788"/>
            <a:stretch/>
          </p:blipFill>
          <p:spPr>
            <a:xfrm>
              <a:off x="14678" y="3573016"/>
              <a:ext cx="2786743" cy="280587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356" t="15048" r="26547" b="10352"/>
            <a:stretch/>
          </p:blipFill>
          <p:spPr>
            <a:xfrm>
              <a:off x="3169050" y="3663280"/>
              <a:ext cx="2627086" cy="293407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6200000">
              <a:off x="4368325" y="4379177"/>
              <a:ext cx="83939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b="1" spc="100" dirty="0" smtClean="0">
                  <a:ln w="18000">
                    <a:solidFill>
                      <a:srgbClr val="4F81BD">
                        <a:satMod val="200000"/>
                        <a:tint val="72000"/>
                      </a:srgbClr>
                    </a:solidFill>
                    <a:prstDash val="solid"/>
                  </a:ln>
                  <a:solidFill>
                    <a:srgbClr val="4F81BD">
                      <a:satMod val="280000"/>
                      <a:tint val="100000"/>
                      <a:alpha val="5700"/>
                    </a:srgbClr>
                  </a:solidFill>
                  <a:effectLst>
                    <a:outerShdw blurRad="25000" dist="20000" dir="16020000" algn="tl">
                      <a:srgbClr val="4F81BD">
                        <a:satMod val="200000"/>
                        <a:shade val="1000"/>
                        <a:alpha val="60000"/>
                      </a:srgbClr>
                    </a:outerShdw>
                  </a:effectLst>
                  <a:latin typeface="Calibri"/>
                </a:rPr>
                <a:t>EAU</a:t>
              </a:r>
              <a:endParaRPr lang="fr-FR" sz="28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endParaRPr>
            </a:p>
          </p:txBody>
        </p:sp>
      </p:grpSp>
      <p:pic>
        <p:nvPicPr>
          <p:cNvPr id="24" name="Picture 3" descr="C:\Users\hg\Desktop\BA^Samory_EX20140505_0_SE2_IM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55" t="14159" r="19267" b="14415"/>
          <a:stretch/>
        </p:blipFill>
        <p:spPr bwMode="auto">
          <a:xfrm>
            <a:off x="3491880" y="0"/>
            <a:ext cx="2214994" cy="4204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hg\Desktop\BA^Samory_EX20140505_1_SE3_IM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78" t="13665" r="18095" b="15313"/>
          <a:stretch/>
        </p:blipFill>
        <p:spPr bwMode="auto">
          <a:xfrm>
            <a:off x="539552" y="11882"/>
            <a:ext cx="2497853" cy="4180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32"/>
          <p:cNvCxnSpPr/>
          <p:nvPr/>
        </p:nvCxnSpPr>
        <p:spPr bwMode="auto">
          <a:xfrm flipH="1">
            <a:off x="4987969" y="5697066"/>
            <a:ext cx="1151128" cy="10717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5755388" y="6065358"/>
            <a:ext cx="505683" cy="8200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30048" y="35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OUT</a:t>
            </a:r>
            <a:endParaRPr lang="fr-FR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3585632" y="4462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IN</a:t>
            </a:r>
            <a:endParaRPr lang="fr-FR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6694174" y="44624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DIXON T2 WATER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0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568546" y="4077072"/>
            <a:ext cx="8107910" cy="2808312"/>
            <a:chOff x="14678" y="2348880"/>
            <a:chExt cx="9129322" cy="316209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356" t="15048" r="26547" b="10352"/>
            <a:stretch/>
          </p:blipFill>
          <p:spPr>
            <a:xfrm>
              <a:off x="3169050" y="2439144"/>
              <a:ext cx="2627086" cy="2934072"/>
            </a:xfrm>
            <a:prstGeom prst="rect">
              <a:avLst/>
            </a:prstGeom>
          </p:spPr>
        </p:pic>
        <p:cxnSp>
          <p:nvCxnSpPr>
            <p:cNvPr id="23" name="Connecteur droit 22"/>
            <p:cNvCxnSpPr/>
            <p:nvPr/>
          </p:nvCxnSpPr>
          <p:spPr bwMode="auto">
            <a:xfrm>
              <a:off x="5796136" y="3717032"/>
              <a:ext cx="5760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Connecteur droit 27"/>
            <p:cNvCxnSpPr/>
            <p:nvPr/>
          </p:nvCxnSpPr>
          <p:spPr bwMode="auto">
            <a:xfrm>
              <a:off x="5796136" y="4005064"/>
              <a:ext cx="5760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Connecteur droit 28"/>
            <p:cNvCxnSpPr/>
            <p:nvPr/>
          </p:nvCxnSpPr>
          <p:spPr bwMode="auto">
            <a:xfrm>
              <a:off x="2803144" y="3869728"/>
              <a:ext cx="25668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484" t="14711" r="24511" b="12788"/>
            <a:stretch/>
          </p:blipFill>
          <p:spPr>
            <a:xfrm>
              <a:off x="14678" y="2348880"/>
              <a:ext cx="2786743" cy="2805878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356" t="15048" r="26547" b="10352"/>
            <a:stretch/>
          </p:blipFill>
          <p:spPr>
            <a:xfrm>
              <a:off x="6516216" y="2495043"/>
              <a:ext cx="2627784" cy="2934852"/>
            </a:xfrm>
            <a:prstGeom prst="rect">
              <a:avLst/>
            </a:prstGeom>
          </p:spPr>
        </p:pic>
        <p:cxnSp>
          <p:nvCxnSpPr>
            <p:cNvPr id="32" name="Connecteur droit 31"/>
            <p:cNvCxnSpPr/>
            <p:nvPr/>
          </p:nvCxnSpPr>
          <p:spPr bwMode="auto">
            <a:xfrm flipH="1">
              <a:off x="4990848" y="4172956"/>
              <a:ext cx="1296144" cy="1206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>
            <a:xfrm>
              <a:off x="5854944" y="4587644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16200000">
              <a:off x="4368325" y="3155041"/>
              <a:ext cx="83939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b="1" spc="100" dirty="0" smtClean="0">
                  <a:ln w="18000">
                    <a:solidFill>
                      <a:srgbClr val="4F81BD">
                        <a:satMod val="200000"/>
                        <a:tint val="72000"/>
                      </a:srgbClr>
                    </a:solidFill>
                    <a:prstDash val="solid"/>
                  </a:ln>
                  <a:solidFill>
                    <a:srgbClr val="4F81BD">
                      <a:satMod val="280000"/>
                      <a:tint val="100000"/>
                      <a:alpha val="5700"/>
                    </a:srgbClr>
                  </a:solidFill>
                  <a:effectLst>
                    <a:outerShdw blurRad="25000" dist="20000" dir="16020000" algn="tl">
                      <a:srgbClr val="4F81BD">
                        <a:satMod val="200000"/>
                        <a:shade val="1000"/>
                        <a:alpha val="60000"/>
                      </a:srgbClr>
                    </a:outerShdw>
                  </a:effectLst>
                  <a:latin typeface="Calibri"/>
                </a:rPr>
                <a:t>EAU</a:t>
              </a:r>
              <a:endParaRPr lang="fr-FR" sz="28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7019979" y="44624"/>
            <a:ext cx="17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FAT</a:t>
            </a:r>
            <a:endParaRPr lang="fr-FR" b="1" dirty="0"/>
          </a:p>
        </p:txBody>
      </p:sp>
      <p:pic>
        <p:nvPicPr>
          <p:cNvPr id="24" name="Picture 5" descr="C:\Users\hg\Desktop\BA^Samory_EX20140505_2_SE4_IM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95" t="14364" r="18366" b="14209"/>
          <a:stretch/>
        </p:blipFill>
        <p:spPr bwMode="auto">
          <a:xfrm>
            <a:off x="6387959" y="128764"/>
            <a:ext cx="2360505" cy="4204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6694174" y="44624"/>
            <a:ext cx="17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DIXON T2 FAT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" name="Picture 3" descr="C:\Users\hg\Desktop\BA^Samory_EX20140505_0_SE2_IM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55" t="14159" r="19267" b="14415"/>
          <a:stretch/>
        </p:blipFill>
        <p:spPr bwMode="auto">
          <a:xfrm>
            <a:off x="3491880" y="0"/>
            <a:ext cx="2214994" cy="4204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hg\Desktop\BA^Samory_EX20140505_1_SE3_IM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78" t="13665" r="18095" b="15313"/>
          <a:stretch/>
        </p:blipFill>
        <p:spPr bwMode="auto">
          <a:xfrm>
            <a:off x="539552" y="11882"/>
            <a:ext cx="2497853" cy="4180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730048" y="35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OUT</a:t>
            </a:r>
            <a:endParaRPr lang="fr-FR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3585632" y="4462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IN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7598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DIXON PD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357290" y="1484784"/>
            <a:ext cx="218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BEBEB"/>
                </a:solidFill>
              </a:rPr>
              <a:t>DIXON </a:t>
            </a:r>
            <a:r>
              <a:rPr lang="fr-FR" b="1" dirty="0" smtClean="0">
                <a:solidFill>
                  <a:srgbClr val="EBEBEB"/>
                </a:solidFill>
              </a:rPr>
              <a:t>PD </a:t>
            </a:r>
            <a:r>
              <a:rPr lang="fr-FR" b="1" dirty="0">
                <a:solidFill>
                  <a:srgbClr val="EBEBEB"/>
                </a:solidFill>
              </a:rPr>
              <a:t>WATER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39153" y="1484784"/>
            <a:ext cx="18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BEBEB"/>
                </a:solidFill>
              </a:rPr>
              <a:t>DIXON </a:t>
            </a:r>
            <a:r>
              <a:rPr lang="fr-FR" b="1" dirty="0" smtClean="0">
                <a:solidFill>
                  <a:srgbClr val="EBEBEB"/>
                </a:solidFill>
              </a:rPr>
              <a:t> PD FAT</a:t>
            </a:r>
            <a:endParaRPr lang="fr-FR" b="1" dirty="0">
              <a:solidFill>
                <a:srgbClr val="EBEBEB"/>
              </a:solidFill>
            </a:endParaRPr>
          </a:p>
        </p:txBody>
      </p:sp>
      <p:pic>
        <p:nvPicPr>
          <p:cNvPr id="17411" name="Picture 3" descr="D:\COLLECTION RADIOLOGIE\dixon\ANGRES^DANIELLE_EX20131120_1_SE500_IM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19" t="15904" r="15777" b="23873"/>
          <a:stretch/>
        </p:blipFill>
        <p:spPr bwMode="auto">
          <a:xfrm>
            <a:off x="4931628" y="1857363"/>
            <a:ext cx="3712338" cy="50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COLLECTION RADIOLOGIE\dixon\ANGRES^DANIELLE_EX20131120_1_SE5_IM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19" t="15795" r="16890" b="23982"/>
          <a:stretch/>
        </p:blipFill>
        <p:spPr bwMode="auto">
          <a:xfrm>
            <a:off x="357158" y="1894634"/>
            <a:ext cx="4068678" cy="49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08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DIXON SEQUENCES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5000636"/>
            <a:ext cx="8264525" cy="982577"/>
          </a:xfrm>
        </p:spPr>
        <p:txBody>
          <a:bodyPr/>
          <a:lstStyle/>
          <a:p>
            <a:r>
              <a:rPr lang="en-US" sz="3200" i="1" dirty="0" smtClean="0"/>
              <a:t>DIXON </a:t>
            </a:r>
            <a:r>
              <a:rPr lang="en-US" sz="3200" i="1" dirty="0" smtClean="0"/>
              <a:t>Techniques 2, 3 &amp; 4 points: more robust (fat water swapping)</a:t>
            </a:r>
            <a:endParaRPr lang="en-US" sz="3200" i="1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6" y="2203766"/>
          <a:ext cx="85011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281"/>
                <a:gridCol w="2125281"/>
                <a:gridCol w="2125281"/>
                <a:gridCol w="2125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PHILIPS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GE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SIEMENS 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TOSHIBA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mDIXON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IDEAL (3</a:t>
                      </a:r>
                      <a:r>
                        <a:rPr lang="fr-FR" baseline="0" dirty="0" smtClean="0"/>
                        <a:t> pts)</a:t>
                      </a:r>
                    </a:p>
                    <a:p>
                      <a:r>
                        <a:rPr lang="fr-FR" baseline="0" dirty="0" smtClean="0"/>
                        <a:t>FLEX (2 pts)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DIXON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WFOP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558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58542"/>
            <a:ext cx="8289925" cy="650178"/>
          </a:xfrm>
        </p:spPr>
        <p:txBody>
          <a:bodyPr/>
          <a:lstStyle/>
          <a:p>
            <a:r>
              <a:rPr lang="fr-FR" dirty="0" smtClean="0"/>
              <a:t>FAT WATER SWAPPING</a:t>
            </a:r>
            <a:endParaRPr lang="fr-FR" dirty="0"/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3372915" y="984740"/>
            <a:ext cx="5771085" cy="5863366"/>
            <a:chOff x="899592" y="-1518237"/>
            <a:chExt cx="8244407" cy="8376237"/>
          </a:xfrm>
        </p:grpSpPr>
        <p:pic>
          <p:nvPicPr>
            <p:cNvPr id="12291" name="Picture 3" descr="D:\COLLECTION RADIOLOGIE\dixon\BUG DIXON_EX20130924_1_SE7_IM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891" r="14923" b="20826"/>
            <a:stretch/>
          </p:blipFill>
          <p:spPr bwMode="auto">
            <a:xfrm>
              <a:off x="899592" y="-1504106"/>
              <a:ext cx="4346965" cy="836210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D:\COLLECTION RADIOLOGIE\dixon\BUG DIXON_EX20130924_0_SE8_IM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9427" r="7086" b="20692"/>
            <a:stretch/>
          </p:blipFill>
          <p:spPr bwMode="auto">
            <a:xfrm>
              <a:off x="5148064" y="-1518237"/>
              <a:ext cx="3995935" cy="83762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ZoneTexte 11"/>
          <p:cNvSpPr txBox="1"/>
          <p:nvPr/>
        </p:nvSpPr>
        <p:spPr>
          <a:xfrm>
            <a:off x="6686991" y="6237312"/>
            <a:ext cx="211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EBEBEB"/>
                </a:solidFill>
              </a:rPr>
              <a:t>DIXON T2 WATER</a:t>
            </a:r>
            <a:endParaRPr lang="fr-FR" b="1" dirty="0">
              <a:solidFill>
                <a:srgbClr val="EBEBEB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835922" y="6222987"/>
            <a:ext cx="17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EBEBEB"/>
                </a:solidFill>
              </a:rPr>
              <a:t>DIXON T2 FAT</a:t>
            </a:r>
            <a:endParaRPr lang="fr-FR" b="1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864" y="1072431"/>
            <a:ext cx="8236717" cy="539378"/>
          </a:xfrm>
        </p:spPr>
        <p:txBody>
          <a:bodyPr/>
          <a:lstStyle/>
          <a:p>
            <a:r>
              <a:rPr lang="fr-FR" sz="3200" dirty="0" smtClean="0"/>
              <a:t>Dixon </a:t>
            </a:r>
            <a:r>
              <a:rPr lang="fr-FR" sz="3200" dirty="0" smtClean="0"/>
              <a:t>3 pts</a:t>
            </a:r>
            <a:endParaRPr lang="fr-FR" sz="3200" dirty="0"/>
          </a:p>
        </p:txBody>
      </p:sp>
      <p:grpSp>
        <p:nvGrpSpPr>
          <p:cNvPr id="9" name="Groupe 8"/>
          <p:cNvGrpSpPr/>
          <p:nvPr/>
        </p:nvGrpSpPr>
        <p:grpSpPr>
          <a:xfrm>
            <a:off x="98805" y="2276872"/>
            <a:ext cx="3509058" cy="4547475"/>
            <a:chOff x="98805" y="2276872"/>
            <a:chExt cx="3509058" cy="454747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656" r="28" b="9002"/>
            <a:stretch/>
          </p:blipFill>
          <p:spPr>
            <a:xfrm>
              <a:off x="98805" y="2276872"/>
              <a:ext cx="2742413" cy="159123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2874" b="12814"/>
            <a:stretch/>
          </p:blipFill>
          <p:spPr>
            <a:xfrm>
              <a:off x="98805" y="3774155"/>
              <a:ext cx="2743200" cy="152889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2587" b="12433"/>
            <a:stretch/>
          </p:blipFill>
          <p:spPr>
            <a:xfrm>
              <a:off x="100608" y="5281700"/>
              <a:ext cx="2743200" cy="154264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079752" y="6392264"/>
              <a:ext cx="15281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rgbClr val="EBEBEB"/>
                  </a:solidFill>
                </a:rPr>
                <a:t>IDEAL (GE)</a:t>
              </a:r>
              <a:endParaRPr lang="fr-FR" sz="2000" dirty="0">
                <a:solidFill>
                  <a:srgbClr val="EBEBEB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765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64611"/>
            <a:ext cx="8289925" cy="594778"/>
          </a:xfrm>
        </p:spPr>
        <p:txBody>
          <a:bodyPr/>
          <a:lstStyle/>
          <a:p>
            <a:r>
              <a:rPr lang="fr-FR" sz="3600" dirty="0" smtClean="0"/>
              <a:t>FAT SUPPRESSION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738" y="2047240"/>
            <a:ext cx="8264525" cy="3253968"/>
          </a:xfrm>
        </p:spPr>
        <p:txBody>
          <a:bodyPr/>
          <a:lstStyle/>
          <a:p>
            <a:r>
              <a:rPr lang="en-US" dirty="0" smtClean="0"/>
              <a:t>Mandatory in MSK MRI</a:t>
            </a:r>
          </a:p>
          <a:p>
            <a:pPr lvl="1"/>
            <a:r>
              <a:rPr lang="en-US" dirty="0" smtClean="0"/>
              <a:t>Increases the contrast</a:t>
            </a:r>
          </a:p>
          <a:p>
            <a:pPr lvl="1"/>
            <a:r>
              <a:rPr lang="en-US" dirty="0" smtClean="0"/>
              <a:t>Better anatomical details</a:t>
            </a:r>
          </a:p>
          <a:p>
            <a:pPr lvl="1"/>
            <a:r>
              <a:rPr lang="en-US" dirty="0" smtClean="0"/>
              <a:t>Higher detection of lesions</a:t>
            </a:r>
          </a:p>
          <a:p>
            <a:r>
              <a:rPr lang="en-US" dirty="0" smtClean="0"/>
              <a:t>Several techniques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48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188640"/>
            <a:ext cx="8766175" cy="740030"/>
          </a:xfrm>
        </p:spPr>
        <p:txBody>
          <a:bodyPr/>
          <a:lstStyle/>
          <a:p>
            <a:r>
              <a:rPr lang="fr-FR" dirty="0" smtClean="0"/>
              <a:t>ADVANTAGES / DISADVANTAGES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1836113"/>
            <a:ext cx="1600118" cy="584775"/>
          </a:xfrm>
          <a:prstGeom prst="rect">
            <a:avLst/>
          </a:prstGeom>
          <a:solidFill>
            <a:srgbClr val="0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CHESS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2636912"/>
            <a:ext cx="1574470" cy="584775"/>
          </a:xfrm>
          <a:prstGeom prst="rect">
            <a:avLst/>
          </a:prstGeom>
          <a:solidFill>
            <a:srgbClr val="0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STIR  </a:t>
            </a:r>
            <a:endParaRPr lang="fr-FR" sz="3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79512" y="3573016"/>
            <a:ext cx="1598515" cy="584775"/>
          </a:xfrm>
          <a:prstGeom prst="rect">
            <a:avLst/>
          </a:prstGeom>
          <a:solidFill>
            <a:srgbClr val="0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SPIR  </a:t>
            </a:r>
            <a:endParaRPr lang="fr-FR" sz="3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4301807"/>
            <a:ext cx="1636987" cy="584775"/>
          </a:xfrm>
          <a:prstGeom prst="rect">
            <a:avLst/>
          </a:prstGeom>
          <a:solidFill>
            <a:srgbClr val="0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SPAIR </a:t>
            </a:r>
            <a:endParaRPr lang="fr-FR" sz="3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5157192"/>
            <a:ext cx="1529586" cy="584775"/>
          </a:xfrm>
          <a:prstGeom prst="rect">
            <a:avLst/>
          </a:prstGeom>
          <a:solidFill>
            <a:srgbClr val="0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  WE   </a:t>
            </a:r>
            <a:endParaRPr lang="fr-FR" sz="3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37181" y="5940569"/>
            <a:ext cx="1598515" cy="584775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 DIXON</a:t>
            </a:r>
            <a:endParaRPr lang="fr-FR" sz="3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691680" y="1230432"/>
            <a:ext cx="1057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TAcq</a:t>
            </a:r>
            <a:endParaRPr lang="fr-FR" sz="2800" b="1" dirty="0"/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1836059" y="1825660"/>
            <a:ext cx="73079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2699792" y="124959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SNR</a:t>
            </a:r>
            <a:endParaRPr lang="fr-FR" sz="28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563888" y="124959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SAR</a:t>
            </a:r>
            <a:endParaRPr lang="fr-FR" sz="28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427984" y="871553"/>
            <a:ext cx="1444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err="1" smtClean="0"/>
              <a:t>Metal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Artifact</a:t>
            </a:r>
            <a:endParaRPr lang="fr-FR" sz="28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940152" y="1321604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Se B0</a:t>
            </a:r>
            <a:endParaRPr lang="fr-FR" sz="28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995846" y="1321604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Se B1</a:t>
            </a:r>
            <a:endParaRPr lang="fr-FR" sz="28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8172157" y="817548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 B0</a:t>
            </a:r>
          </a:p>
          <a:p>
            <a:r>
              <a:rPr lang="fr-FR" sz="2800" b="1" dirty="0" err="1" smtClean="0"/>
              <a:t>pref</a:t>
            </a:r>
            <a:endParaRPr lang="fr-FR" sz="28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1801232" y="1916832"/>
            <a:ext cx="9380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Short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Long</a:t>
            </a: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Long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Long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Short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Long</a:t>
            </a:r>
            <a:endParaRPr lang="fr-FR" sz="2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690975" y="1916832"/>
            <a:ext cx="8194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err="1" smtClean="0"/>
              <a:t>Low</a:t>
            </a:r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  <a:endParaRPr lang="fr-FR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428992" y="1916832"/>
            <a:ext cx="14863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 smtClean="0"/>
              <a:t>Moderate</a:t>
            </a:r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err="1" smtClean="0"/>
              <a:t>Low</a:t>
            </a:r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r>
              <a:rPr lang="fr-FR" sz="2400" dirty="0" err="1" smtClean="0"/>
              <a:t>Low</a:t>
            </a:r>
            <a:endParaRPr lang="fr-FR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828226" y="1929021"/>
            <a:ext cx="8194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Min</a:t>
            </a: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Min</a:t>
            </a:r>
            <a:endParaRPr lang="fr-FR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897672" y="1929021"/>
            <a:ext cx="104067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No</a:t>
            </a: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No</a:t>
            </a:r>
          </a:p>
          <a:p>
            <a:pPr algn="ctr"/>
            <a:r>
              <a:rPr lang="fr-FR" sz="2400" dirty="0" smtClean="0"/>
              <a:t>3-4pts</a:t>
            </a:r>
            <a:endParaRPr lang="fr-FR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122864" y="1916832"/>
            <a:ext cx="5790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No</a:t>
            </a: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No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No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No</a:t>
            </a:r>
            <a:endParaRPr lang="fr-FR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8140898" y="1929021"/>
            <a:ext cx="8354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NA</a:t>
            </a: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High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Med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Med</a:t>
            </a:r>
            <a:endParaRPr lang="fr-FR" sz="2400" dirty="0"/>
          </a:p>
        </p:txBody>
      </p:sp>
    </p:spTree>
    <p:extLst>
      <p:ext uri="{BB962C8B-B14F-4D97-AF65-F5344CB8AC3E}">
        <p14:creationId xmlns="" xmlns:p14="http://schemas.microsoft.com/office/powerpoint/2010/main" val="31233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:\COLLECTION RADIOLOGIE\dixon\CAZES^Michele_EX20140609_2_SE8_IM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0000" contrast="1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549" t="16595" r="24049" b="19706"/>
          <a:stretch/>
        </p:blipFill>
        <p:spPr bwMode="auto">
          <a:xfrm>
            <a:off x="3419872" y="667423"/>
            <a:ext cx="2718621" cy="59132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COLLECTION RADIOLOGIE\dixon\CAZES^Michele_EX20140609_0_SE100_IM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10000" contrast="1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63" t="18365" r="27908" b="18458"/>
          <a:stretch/>
        </p:blipFill>
        <p:spPr bwMode="auto">
          <a:xfrm>
            <a:off x="170684" y="898557"/>
            <a:ext cx="2616605" cy="5682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COLLECTION RADIOLOGIE\dixon\CAZES^Michele_EX20140609_1_SE101_IM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11000" contrast="2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51" t="14544" r="24588" b="15800"/>
          <a:stretch/>
        </p:blipFill>
        <p:spPr bwMode="auto">
          <a:xfrm>
            <a:off x="6444208" y="809469"/>
            <a:ext cx="2464991" cy="5771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CHESS vs STIR vs </a:t>
            </a:r>
            <a:r>
              <a:rPr lang="fr-FR" dirty="0" smtClean="0"/>
              <a:t>DIXON T2 </a:t>
            </a:r>
            <a:r>
              <a:rPr lang="fr-FR" dirty="0" smtClean="0"/>
              <a:t>W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99592" y="63813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3mn14s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34725" y="63813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3mn17s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276480" y="637280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3mn38s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99592" y="1250537"/>
            <a:ext cx="14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T2 FAT SAT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308228" y="125053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STIR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173917" y="1268760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DIXON T2 W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12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ROBUST FAT SUPPRESSION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738" y="1744663"/>
            <a:ext cx="8264525" cy="3918765"/>
          </a:xfrm>
        </p:spPr>
        <p:txBody>
          <a:bodyPr/>
          <a:lstStyle/>
          <a:p>
            <a:r>
              <a:rPr lang="en-US" dirty="0" smtClean="0"/>
              <a:t>Higher quality than fat saturation</a:t>
            </a:r>
          </a:p>
          <a:p>
            <a:pPr lvl="1"/>
            <a:r>
              <a:rPr lang="en-US" dirty="0" smtClean="0"/>
              <a:t>Large FOV</a:t>
            </a:r>
          </a:p>
          <a:p>
            <a:pPr lvl="2"/>
            <a:r>
              <a:rPr lang="en-US" dirty="0" smtClean="0"/>
              <a:t>Spine, pelvis, bilateral hands</a:t>
            </a:r>
          </a:p>
          <a:p>
            <a:pPr lvl="1"/>
            <a:r>
              <a:rPr lang="en-US" dirty="0" smtClean="0"/>
              <a:t>Difficult anatomic areas </a:t>
            </a:r>
          </a:p>
          <a:p>
            <a:pPr lvl="2"/>
            <a:r>
              <a:rPr lang="en-US" dirty="0" smtClean="0"/>
              <a:t>Peripheral joints: </a:t>
            </a:r>
            <a:r>
              <a:rPr lang="en-US" dirty="0" smtClean="0"/>
              <a:t>shoulder, elbow</a:t>
            </a:r>
          </a:p>
          <a:p>
            <a:pPr lvl="2"/>
            <a:r>
              <a:rPr lang="en-US" dirty="0" smtClean="0"/>
              <a:t>Air </a:t>
            </a:r>
            <a:r>
              <a:rPr lang="en-US" dirty="0" smtClean="0"/>
              <a:t>environment: </a:t>
            </a:r>
            <a:r>
              <a:rPr lang="en-US" dirty="0" smtClean="0"/>
              <a:t>hind foot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g\Dropbox\dixon\fig 1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1" t="789" r="-1"/>
          <a:stretch/>
        </p:blipFill>
        <p:spPr bwMode="auto">
          <a:xfrm>
            <a:off x="-1" y="740436"/>
            <a:ext cx="2977725" cy="6002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rme libre 15"/>
          <p:cNvSpPr/>
          <p:nvPr/>
        </p:nvSpPr>
        <p:spPr bwMode="auto">
          <a:xfrm flipH="1">
            <a:off x="3095713" y="1568727"/>
            <a:ext cx="1008112" cy="1104388"/>
          </a:xfrm>
          <a:custGeom>
            <a:avLst/>
            <a:gdLst>
              <a:gd name="connsiteX0" fmla="*/ 0 w 1710813"/>
              <a:gd name="connsiteY0" fmla="*/ 1373673 h 1392420"/>
              <a:gd name="connsiteX1" fmla="*/ 147484 w 1710813"/>
              <a:gd name="connsiteY1" fmla="*/ 1122951 h 1392420"/>
              <a:gd name="connsiteX2" fmla="*/ 324465 w 1710813"/>
              <a:gd name="connsiteY2" fmla="*/ 2073 h 1392420"/>
              <a:gd name="connsiteX3" fmla="*/ 427703 w 1710813"/>
              <a:gd name="connsiteY3" fmla="*/ 857480 h 1392420"/>
              <a:gd name="connsiteX4" fmla="*/ 545691 w 1710813"/>
              <a:gd name="connsiteY4" fmla="*/ 1344176 h 1392420"/>
              <a:gd name="connsiteX5" fmla="*/ 1106129 w 1710813"/>
              <a:gd name="connsiteY5" fmla="*/ 1314680 h 1392420"/>
              <a:gd name="connsiteX6" fmla="*/ 1342103 w 1710813"/>
              <a:gd name="connsiteY6" fmla="*/ 813234 h 1392420"/>
              <a:gd name="connsiteX7" fmla="*/ 1460091 w 1710813"/>
              <a:gd name="connsiteY7" fmla="*/ 1152447 h 1392420"/>
              <a:gd name="connsiteX8" fmla="*/ 1710813 w 1710813"/>
              <a:gd name="connsiteY8" fmla="*/ 1329428 h 139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813" h="1392420">
                <a:moveTo>
                  <a:pt x="0" y="1373673"/>
                </a:moveTo>
                <a:cubicBezTo>
                  <a:pt x="46703" y="1362612"/>
                  <a:pt x="93407" y="1351551"/>
                  <a:pt x="147484" y="1122951"/>
                </a:cubicBezTo>
                <a:cubicBezTo>
                  <a:pt x="201562" y="894351"/>
                  <a:pt x="277762" y="46318"/>
                  <a:pt x="324465" y="2073"/>
                </a:cubicBezTo>
                <a:cubicBezTo>
                  <a:pt x="371168" y="-42172"/>
                  <a:pt x="390832" y="633796"/>
                  <a:pt x="427703" y="857480"/>
                </a:cubicBezTo>
                <a:cubicBezTo>
                  <a:pt x="464574" y="1081164"/>
                  <a:pt x="432620" y="1267976"/>
                  <a:pt x="545691" y="1344176"/>
                </a:cubicBezTo>
                <a:cubicBezTo>
                  <a:pt x="658762" y="1420376"/>
                  <a:pt x="973394" y="1403170"/>
                  <a:pt x="1106129" y="1314680"/>
                </a:cubicBezTo>
                <a:cubicBezTo>
                  <a:pt x="1238864" y="1226190"/>
                  <a:pt x="1283109" y="840273"/>
                  <a:pt x="1342103" y="813234"/>
                </a:cubicBezTo>
                <a:cubicBezTo>
                  <a:pt x="1401097" y="786195"/>
                  <a:pt x="1398639" y="1066415"/>
                  <a:pt x="1460091" y="1152447"/>
                </a:cubicBezTo>
                <a:cubicBezTo>
                  <a:pt x="1521543" y="1238479"/>
                  <a:pt x="1616178" y="1283953"/>
                  <a:pt x="1710813" y="13294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 bwMode="auto">
          <a:xfrm>
            <a:off x="-203642" y="3981537"/>
            <a:ext cx="4807157" cy="221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/>
          <p:cNvCxnSpPr/>
          <p:nvPr/>
        </p:nvCxnSpPr>
        <p:spPr bwMode="auto">
          <a:xfrm>
            <a:off x="-540568" y="2676575"/>
            <a:ext cx="4807157" cy="221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Forme libre 20"/>
          <p:cNvSpPr/>
          <p:nvPr/>
        </p:nvSpPr>
        <p:spPr bwMode="auto">
          <a:xfrm flipH="1">
            <a:off x="3311737" y="307135"/>
            <a:ext cx="1008112" cy="1104388"/>
          </a:xfrm>
          <a:custGeom>
            <a:avLst/>
            <a:gdLst>
              <a:gd name="connsiteX0" fmla="*/ 0 w 1710813"/>
              <a:gd name="connsiteY0" fmla="*/ 1373673 h 1392420"/>
              <a:gd name="connsiteX1" fmla="*/ 147484 w 1710813"/>
              <a:gd name="connsiteY1" fmla="*/ 1122951 h 1392420"/>
              <a:gd name="connsiteX2" fmla="*/ 324465 w 1710813"/>
              <a:gd name="connsiteY2" fmla="*/ 2073 h 1392420"/>
              <a:gd name="connsiteX3" fmla="*/ 427703 w 1710813"/>
              <a:gd name="connsiteY3" fmla="*/ 857480 h 1392420"/>
              <a:gd name="connsiteX4" fmla="*/ 545691 w 1710813"/>
              <a:gd name="connsiteY4" fmla="*/ 1344176 h 1392420"/>
              <a:gd name="connsiteX5" fmla="*/ 1106129 w 1710813"/>
              <a:gd name="connsiteY5" fmla="*/ 1314680 h 1392420"/>
              <a:gd name="connsiteX6" fmla="*/ 1342103 w 1710813"/>
              <a:gd name="connsiteY6" fmla="*/ 813234 h 1392420"/>
              <a:gd name="connsiteX7" fmla="*/ 1460091 w 1710813"/>
              <a:gd name="connsiteY7" fmla="*/ 1152447 h 1392420"/>
              <a:gd name="connsiteX8" fmla="*/ 1710813 w 1710813"/>
              <a:gd name="connsiteY8" fmla="*/ 1329428 h 139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813" h="1392420">
                <a:moveTo>
                  <a:pt x="0" y="1373673"/>
                </a:moveTo>
                <a:cubicBezTo>
                  <a:pt x="46703" y="1362612"/>
                  <a:pt x="93407" y="1351551"/>
                  <a:pt x="147484" y="1122951"/>
                </a:cubicBezTo>
                <a:cubicBezTo>
                  <a:pt x="201562" y="894351"/>
                  <a:pt x="277762" y="46318"/>
                  <a:pt x="324465" y="2073"/>
                </a:cubicBezTo>
                <a:cubicBezTo>
                  <a:pt x="371168" y="-42172"/>
                  <a:pt x="390832" y="633796"/>
                  <a:pt x="427703" y="857480"/>
                </a:cubicBezTo>
                <a:cubicBezTo>
                  <a:pt x="464574" y="1081164"/>
                  <a:pt x="432620" y="1267976"/>
                  <a:pt x="545691" y="1344176"/>
                </a:cubicBezTo>
                <a:cubicBezTo>
                  <a:pt x="658762" y="1420376"/>
                  <a:pt x="973394" y="1403170"/>
                  <a:pt x="1106129" y="1314680"/>
                </a:cubicBezTo>
                <a:cubicBezTo>
                  <a:pt x="1238864" y="1226190"/>
                  <a:pt x="1283109" y="840273"/>
                  <a:pt x="1342103" y="813234"/>
                </a:cubicBezTo>
                <a:cubicBezTo>
                  <a:pt x="1401097" y="786195"/>
                  <a:pt x="1398639" y="1066415"/>
                  <a:pt x="1460091" y="1152447"/>
                </a:cubicBezTo>
                <a:cubicBezTo>
                  <a:pt x="1521543" y="1238479"/>
                  <a:pt x="1616178" y="1283953"/>
                  <a:pt x="1710813" y="13294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  <p:sp>
        <p:nvSpPr>
          <p:cNvPr id="22" name="Forme libre 21"/>
          <p:cNvSpPr/>
          <p:nvPr/>
        </p:nvSpPr>
        <p:spPr bwMode="auto">
          <a:xfrm flipH="1">
            <a:off x="3087352" y="4509120"/>
            <a:ext cx="1008112" cy="1104388"/>
          </a:xfrm>
          <a:custGeom>
            <a:avLst/>
            <a:gdLst>
              <a:gd name="connsiteX0" fmla="*/ 0 w 1710813"/>
              <a:gd name="connsiteY0" fmla="*/ 1373673 h 1392420"/>
              <a:gd name="connsiteX1" fmla="*/ 147484 w 1710813"/>
              <a:gd name="connsiteY1" fmla="*/ 1122951 h 1392420"/>
              <a:gd name="connsiteX2" fmla="*/ 324465 w 1710813"/>
              <a:gd name="connsiteY2" fmla="*/ 2073 h 1392420"/>
              <a:gd name="connsiteX3" fmla="*/ 427703 w 1710813"/>
              <a:gd name="connsiteY3" fmla="*/ 857480 h 1392420"/>
              <a:gd name="connsiteX4" fmla="*/ 545691 w 1710813"/>
              <a:gd name="connsiteY4" fmla="*/ 1344176 h 1392420"/>
              <a:gd name="connsiteX5" fmla="*/ 1106129 w 1710813"/>
              <a:gd name="connsiteY5" fmla="*/ 1314680 h 1392420"/>
              <a:gd name="connsiteX6" fmla="*/ 1342103 w 1710813"/>
              <a:gd name="connsiteY6" fmla="*/ 813234 h 1392420"/>
              <a:gd name="connsiteX7" fmla="*/ 1460091 w 1710813"/>
              <a:gd name="connsiteY7" fmla="*/ 1152447 h 1392420"/>
              <a:gd name="connsiteX8" fmla="*/ 1710813 w 1710813"/>
              <a:gd name="connsiteY8" fmla="*/ 1329428 h 139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813" h="1392420">
                <a:moveTo>
                  <a:pt x="0" y="1373673"/>
                </a:moveTo>
                <a:cubicBezTo>
                  <a:pt x="46703" y="1362612"/>
                  <a:pt x="93407" y="1351551"/>
                  <a:pt x="147484" y="1122951"/>
                </a:cubicBezTo>
                <a:cubicBezTo>
                  <a:pt x="201562" y="894351"/>
                  <a:pt x="277762" y="46318"/>
                  <a:pt x="324465" y="2073"/>
                </a:cubicBezTo>
                <a:cubicBezTo>
                  <a:pt x="371168" y="-42172"/>
                  <a:pt x="390832" y="633796"/>
                  <a:pt x="427703" y="857480"/>
                </a:cubicBezTo>
                <a:cubicBezTo>
                  <a:pt x="464574" y="1081164"/>
                  <a:pt x="432620" y="1267976"/>
                  <a:pt x="545691" y="1344176"/>
                </a:cubicBezTo>
                <a:cubicBezTo>
                  <a:pt x="658762" y="1420376"/>
                  <a:pt x="973394" y="1403170"/>
                  <a:pt x="1106129" y="1314680"/>
                </a:cubicBezTo>
                <a:cubicBezTo>
                  <a:pt x="1238864" y="1226190"/>
                  <a:pt x="1283109" y="840273"/>
                  <a:pt x="1342103" y="813234"/>
                </a:cubicBezTo>
                <a:cubicBezTo>
                  <a:pt x="1401097" y="786195"/>
                  <a:pt x="1398639" y="1066415"/>
                  <a:pt x="1460091" y="1152447"/>
                </a:cubicBezTo>
                <a:cubicBezTo>
                  <a:pt x="1521543" y="1238479"/>
                  <a:pt x="1616178" y="1283953"/>
                  <a:pt x="1710813" y="13294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 bwMode="auto">
          <a:xfrm>
            <a:off x="-154520" y="5688573"/>
            <a:ext cx="4807157" cy="221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Forme libre 25"/>
          <p:cNvSpPr/>
          <p:nvPr/>
        </p:nvSpPr>
        <p:spPr bwMode="auto">
          <a:xfrm flipH="1">
            <a:off x="3311737" y="2877149"/>
            <a:ext cx="1008112" cy="1104388"/>
          </a:xfrm>
          <a:custGeom>
            <a:avLst/>
            <a:gdLst>
              <a:gd name="connsiteX0" fmla="*/ 0 w 1710813"/>
              <a:gd name="connsiteY0" fmla="*/ 1373673 h 1392420"/>
              <a:gd name="connsiteX1" fmla="*/ 147484 w 1710813"/>
              <a:gd name="connsiteY1" fmla="*/ 1122951 h 1392420"/>
              <a:gd name="connsiteX2" fmla="*/ 324465 w 1710813"/>
              <a:gd name="connsiteY2" fmla="*/ 2073 h 1392420"/>
              <a:gd name="connsiteX3" fmla="*/ 427703 w 1710813"/>
              <a:gd name="connsiteY3" fmla="*/ 857480 h 1392420"/>
              <a:gd name="connsiteX4" fmla="*/ 545691 w 1710813"/>
              <a:gd name="connsiteY4" fmla="*/ 1344176 h 1392420"/>
              <a:gd name="connsiteX5" fmla="*/ 1106129 w 1710813"/>
              <a:gd name="connsiteY5" fmla="*/ 1314680 h 1392420"/>
              <a:gd name="connsiteX6" fmla="*/ 1342103 w 1710813"/>
              <a:gd name="connsiteY6" fmla="*/ 813234 h 1392420"/>
              <a:gd name="connsiteX7" fmla="*/ 1460091 w 1710813"/>
              <a:gd name="connsiteY7" fmla="*/ 1152447 h 1392420"/>
              <a:gd name="connsiteX8" fmla="*/ 1710813 w 1710813"/>
              <a:gd name="connsiteY8" fmla="*/ 1329428 h 139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813" h="1392420">
                <a:moveTo>
                  <a:pt x="0" y="1373673"/>
                </a:moveTo>
                <a:cubicBezTo>
                  <a:pt x="46703" y="1362612"/>
                  <a:pt x="93407" y="1351551"/>
                  <a:pt x="147484" y="1122951"/>
                </a:cubicBezTo>
                <a:cubicBezTo>
                  <a:pt x="201562" y="894351"/>
                  <a:pt x="277762" y="46318"/>
                  <a:pt x="324465" y="2073"/>
                </a:cubicBezTo>
                <a:cubicBezTo>
                  <a:pt x="371168" y="-42172"/>
                  <a:pt x="390832" y="633796"/>
                  <a:pt x="427703" y="857480"/>
                </a:cubicBezTo>
                <a:cubicBezTo>
                  <a:pt x="464574" y="1081164"/>
                  <a:pt x="432620" y="1267976"/>
                  <a:pt x="545691" y="1344176"/>
                </a:cubicBezTo>
                <a:cubicBezTo>
                  <a:pt x="658762" y="1420376"/>
                  <a:pt x="973394" y="1403170"/>
                  <a:pt x="1106129" y="1314680"/>
                </a:cubicBezTo>
                <a:cubicBezTo>
                  <a:pt x="1238864" y="1226190"/>
                  <a:pt x="1283109" y="840273"/>
                  <a:pt x="1342103" y="813234"/>
                </a:cubicBezTo>
                <a:cubicBezTo>
                  <a:pt x="1401097" y="786195"/>
                  <a:pt x="1398639" y="1066415"/>
                  <a:pt x="1460091" y="1152447"/>
                </a:cubicBezTo>
                <a:cubicBezTo>
                  <a:pt x="1521543" y="1238479"/>
                  <a:pt x="1616178" y="1283953"/>
                  <a:pt x="1710813" y="13294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  <p:cxnSp>
        <p:nvCxnSpPr>
          <p:cNvPr id="28" name="Connecteur droit 27"/>
          <p:cNvCxnSpPr/>
          <p:nvPr/>
        </p:nvCxnSpPr>
        <p:spPr bwMode="auto">
          <a:xfrm>
            <a:off x="-521495" y="1412776"/>
            <a:ext cx="4807157" cy="221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Connecteur droit 2"/>
          <p:cNvCxnSpPr/>
          <p:nvPr/>
        </p:nvCxnSpPr>
        <p:spPr bwMode="auto">
          <a:xfrm>
            <a:off x="3583047" y="620688"/>
            <a:ext cx="5124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7" name="Connecteur droit 16"/>
          <p:cNvCxnSpPr/>
          <p:nvPr/>
        </p:nvCxnSpPr>
        <p:spPr bwMode="auto">
          <a:xfrm>
            <a:off x="3343560" y="1772816"/>
            <a:ext cx="5124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3591408" y="3212976"/>
            <a:ext cx="5124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Connecteur droit 22"/>
          <p:cNvCxnSpPr/>
          <p:nvPr/>
        </p:nvCxnSpPr>
        <p:spPr bwMode="auto">
          <a:xfrm>
            <a:off x="3375384" y="4869160"/>
            <a:ext cx="5124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1" name="Groupe 10"/>
          <p:cNvGrpSpPr/>
          <p:nvPr/>
        </p:nvGrpSpPr>
        <p:grpSpPr>
          <a:xfrm>
            <a:off x="3022848" y="309716"/>
            <a:ext cx="1152985" cy="6422006"/>
            <a:chOff x="3923071" y="309716"/>
            <a:chExt cx="1152985" cy="6422006"/>
          </a:xfrm>
        </p:grpSpPr>
        <p:sp>
          <p:nvSpPr>
            <p:cNvPr id="10" name="Forme libre 9"/>
            <p:cNvSpPr/>
            <p:nvPr/>
          </p:nvSpPr>
          <p:spPr bwMode="auto">
            <a:xfrm>
              <a:off x="3923071" y="309716"/>
              <a:ext cx="648929" cy="6327058"/>
            </a:xfrm>
            <a:custGeom>
              <a:avLst/>
              <a:gdLst>
                <a:gd name="connsiteX0" fmla="*/ 648929 w 648929"/>
                <a:gd name="connsiteY0" fmla="*/ 0 h 6327058"/>
                <a:gd name="connsiteX1" fmla="*/ 501445 w 648929"/>
                <a:gd name="connsiteY1" fmla="*/ 604684 h 6327058"/>
                <a:gd name="connsiteX2" fmla="*/ 309716 w 648929"/>
                <a:gd name="connsiteY2" fmla="*/ 1504336 h 6327058"/>
                <a:gd name="connsiteX3" fmla="*/ 575187 w 648929"/>
                <a:gd name="connsiteY3" fmla="*/ 2920181 h 6327058"/>
                <a:gd name="connsiteX4" fmla="*/ 353961 w 648929"/>
                <a:gd name="connsiteY4" fmla="*/ 4557252 h 6327058"/>
                <a:gd name="connsiteX5" fmla="*/ 0 w 648929"/>
                <a:gd name="connsiteY5" fmla="*/ 6327058 h 632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929" h="6327058">
                  <a:moveTo>
                    <a:pt x="648929" y="0"/>
                  </a:moveTo>
                  <a:cubicBezTo>
                    <a:pt x="603454" y="176980"/>
                    <a:pt x="557980" y="353961"/>
                    <a:pt x="501445" y="604684"/>
                  </a:cubicBezTo>
                  <a:cubicBezTo>
                    <a:pt x="444909" y="855407"/>
                    <a:pt x="297426" y="1118420"/>
                    <a:pt x="309716" y="1504336"/>
                  </a:cubicBezTo>
                  <a:cubicBezTo>
                    <a:pt x="322006" y="1890252"/>
                    <a:pt x="567813" y="2411362"/>
                    <a:pt x="575187" y="2920181"/>
                  </a:cubicBezTo>
                  <a:cubicBezTo>
                    <a:pt x="582561" y="3429000"/>
                    <a:pt x="449825" y="3989439"/>
                    <a:pt x="353961" y="4557252"/>
                  </a:cubicBezTo>
                  <a:cubicBezTo>
                    <a:pt x="258097" y="5125065"/>
                    <a:pt x="129048" y="5726061"/>
                    <a:pt x="0" y="632705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 b="1" dirty="0">
                <a:solidFill>
                  <a:srgbClr val="EBEBEB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 bwMode="auto">
            <a:xfrm>
              <a:off x="4427127" y="404664"/>
              <a:ext cx="648929" cy="6327058"/>
            </a:xfrm>
            <a:custGeom>
              <a:avLst/>
              <a:gdLst>
                <a:gd name="connsiteX0" fmla="*/ 648929 w 648929"/>
                <a:gd name="connsiteY0" fmla="*/ 0 h 6327058"/>
                <a:gd name="connsiteX1" fmla="*/ 501445 w 648929"/>
                <a:gd name="connsiteY1" fmla="*/ 604684 h 6327058"/>
                <a:gd name="connsiteX2" fmla="*/ 309716 w 648929"/>
                <a:gd name="connsiteY2" fmla="*/ 1504336 h 6327058"/>
                <a:gd name="connsiteX3" fmla="*/ 575187 w 648929"/>
                <a:gd name="connsiteY3" fmla="*/ 2920181 h 6327058"/>
                <a:gd name="connsiteX4" fmla="*/ 353961 w 648929"/>
                <a:gd name="connsiteY4" fmla="*/ 4557252 h 6327058"/>
                <a:gd name="connsiteX5" fmla="*/ 0 w 648929"/>
                <a:gd name="connsiteY5" fmla="*/ 6327058 h 632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929" h="6327058">
                  <a:moveTo>
                    <a:pt x="648929" y="0"/>
                  </a:moveTo>
                  <a:cubicBezTo>
                    <a:pt x="603454" y="176980"/>
                    <a:pt x="557980" y="353961"/>
                    <a:pt x="501445" y="604684"/>
                  </a:cubicBezTo>
                  <a:cubicBezTo>
                    <a:pt x="444909" y="855407"/>
                    <a:pt x="297426" y="1118420"/>
                    <a:pt x="309716" y="1504336"/>
                  </a:cubicBezTo>
                  <a:cubicBezTo>
                    <a:pt x="322006" y="1890252"/>
                    <a:pt x="567813" y="2411362"/>
                    <a:pt x="575187" y="2920181"/>
                  </a:cubicBezTo>
                  <a:cubicBezTo>
                    <a:pt x="582561" y="3429000"/>
                    <a:pt x="449825" y="3989439"/>
                    <a:pt x="353961" y="4557252"/>
                  </a:cubicBezTo>
                  <a:cubicBezTo>
                    <a:pt x="258097" y="5125065"/>
                    <a:pt x="129048" y="5726061"/>
                    <a:pt x="0" y="632705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 b="1" dirty="0">
                <a:solidFill>
                  <a:srgbClr val="EBEBEB"/>
                </a:solidFill>
              </a:endParaRPr>
            </a:p>
          </p:txBody>
        </p:sp>
      </p:grpSp>
      <p:pic>
        <p:nvPicPr>
          <p:cNvPr id="39" name="Picture 2" descr="C:\Users\hg\Dropbox\dixon\fig 1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6" t="789" r="54709"/>
          <a:stretch/>
        </p:blipFill>
        <p:spPr bwMode="auto">
          <a:xfrm>
            <a:off x="4982468" y="740436"/>
            <a:ext cx="2566695" cy="6144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re 1"/>
          <p:cNvSpPr>
            <a:spLocks noGrp="1"/>
          </p:cNvSpPr>
          <p:nvPr>
            <p:ph type="title"/>
          </p:nvPr>
        </p:nvSpPr>
        <p:spPr>
          <a:xfrm>
            <a:off x="4932040" y="77594"/>
            <a:ext cx="2717888" cy="760978"/>
          </a:xfrm>
        </p:spPr>
        <p:txBody>
          <a:bodyPr/>
          <a:lstStyle/>
          <a:p>
            <a:r>
              <a:rPr lang="fr-FR" sz="2400" dirty="0" smtClean="0"/>
              <a:t>FAT SEPARATION</a:t>
            </a:r>
            <a:endParaRPr lang="fr-FR" sz="24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129917" y="210823"/>
            <a:ext cx="2717888" cy="428579"/>
          </a:xfrm>
          <a:prstGeom prst="rect">
            <a:avLst/>
          </a:prstGeom>
          <a:solidFill>
            <a:schemeClr val="hlink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2075" tIns="47625" rIns="92075" bIns="47625" numCol="1" anchor="ctr" anchorCtr="0" compatLnSpc="1">
            <a:prstTxWarp prst="textNoShape">
              <a:avLst/>
            </a:prstTxWarp>
            <a:spAutoFit/>
          </a:bodyPr>
          <a:lstStyle>
            <a:lvl1pPr algn="ctr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  <a:ea typeface="MS PGothic" pitchFamily="34" charset="-128"/>
              </a:defRPr>
            </a:lvl2pPr>
            <a:lvl3pPr algn="ctr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  <a:ea typeface="MS PGothic" pitchFamily="34" charset="-128"/>
              </a:defRPr>
            </a:lvl3pPr>
            <a:lvl4pPr algn="ctr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  <a:ea typeface="MS PGothic" pitchFamily="34" charset="-128"/>
              </a:defRPr>
            </a:lvl4pPr>
            <a:lvl5pPr algn="ctr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  <a:ea typeface="MS PGothic" pitchFamily="34" charset="-128"/>
              </a:defRPr>
            </a:lvl5pPr>
            <a:lvl6pPr marL="457200" algn="ctr" defTabSz="915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</a:defRPr>
            </a:lvl6pPr>
            <a:lvl7pPr marL="914400" algn="ctr" defTabSz="915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</a:defRPr>
            </a:lvl7pPr>
            <a:lvl8pPr marL="1371600" algn="ctr" defTabSz="915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</a:defRPr>
            </a:lvl8pPr>
            <a:lvl9pPr marL="1828800" algn="ctr" defTabSz="915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neva" charset="0"/>
              </a:defRPr>
            </a:lvl9pPr>
          </a:lstStyle>
          <a:p>
            <a:r>
              <a:rPr lang="fr-FR" sz="2400" kern="0" smtClean="0"/>
              <a:t>FAT SAT</a:t>
            </a:r>
            <a:endParaRPr lang="fr-FR" sz="2400" kern="0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4860032" y="6382358"/>
            <a:ext cx="3960440" cy="36064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Geneva" charset="0"/>
              </a:rPr>
              <a:t>T1 DIXON WATER GADO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Geneva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4689" y="6382357"/>
            <a:ext cx="3384376" cy="4793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Geneva" charset="0"/>
              </a:rPr>
              <a:t>T1 FAT SAT GADO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Geneva" charset="0"/>
            </a:endParaRPr>
          </a:p>
        </p:txBody>
      </p:sp>
      <p:sp>
        <p:nvSpPr>
          <p:cNvPr id="13" name="Forme libre 12"/>
          <p:cNvSpPr/>
          <p:nvPr/>
        </p:nvSpPr>
        <p:spPr bwMode="auto">
          <a:xfrm>
            <a:off x="3001732" y="294967"/>
            <a:ext cx="1156742" cy="6400800"/>
          </a:xfrm>
          <a:custGeom>
            <a:avLst/>
            <a:gdLst>
              <a:gd name="connsiteX0" fmla="*/ 608325 w 1095022"/>
              <a:gd name="connsiteY0" fmla="*/ 0 h 6591484"/>
              <a:gd name="connsiteX1" fmla="*/ 490338 w 1095022"/>
              <a:gd name="connsiteY1" fmla="*/ 560438 h 6591484"/>
              <a:gd name="connsiteX2" fmla="*/ 313357 w 1095022"/>
              <a:gd name="connsiteY2" fmla="*/ 1209367 h 6591484"/>
              <a:gd name="connsiteX3" fmla="*/ 298609 w 1095022"/>
              <a:gd name="connsiteY3" fmla="*/ 1622322 h 6591484"/>
              <a:gd name="connsiteX4" fmla="*/ 387099 w 1095022"/>
              <a:gd name="connsiteY4" fmla="*/ 2182761 h 6591484"/>
              <a:gd name="connsiteX5" fmla="*/ 549331 w 1095022"/>
              <a:gd name="connsiteY5" fmla="*/ 2772697 h 6591484"/>
              <a:gd name="connsiteX6" fmla="*/ 490338 w 1095022"/>
              <a:gd name="connsiteY6" fmla="*/ 3642851 h 6591484"/>
              <a:gd name="connsiteX7" fmla="*/ 269112 w 1095022"/>
              <a:gd name="connsiteY7" fmla="*/ 4881716 h 6591484"/>
              <a:gd name="connsiteX8" fmla="*/ 3641 w 1095022"/>
              <a:gd name="connsiteY8" fmla="*/ 6341806 h 6591484"/>
              <a:gd name="connsiteX9" fmla="*/ 475590 w 1095022"/>
              <a:gd name="connsiteY9" fmla="*/ 6400800 h 6591484"/>
              <a:gd name="connsiteX10" fmla="*/ 844299 w 1095022"/>
              <a:gd name="connsiteY10" fmla="*/ 4424516 h 6591484"/>
              <a:gd name="connsiteX11" fmla="*/ 1036028 w 1095022"/>
              <a:gd name="connsiteY11" fmla="*/ 2949677 h 6591484"/>
              <a:gd name="connsiteX12" fmla="*/ 755809 w 1095022"/>
              <a:gd name="connsiteY12" fmla="*/ 1666567 h 6591484"/>
              <a:gd name="connsiteX13" fmla="*/ 1095022 w 1095022"/>
              <a:gd name="connsiteY13" fmla="*/ 132735 h 6591484"/>
              <a:gd name="connsiteX0" fmla="*/ 608325 w 1095022"/>
              <a:gd name="connsiteY0" fmla="*/ 0 h 6591484"/>
              <a:gd name="connsiteX1" fmla="*/ 490338 w 1095022"/>
              <a:gd name="connsiteY1" fmla="*/ 560438 h 6591484"/>
              <a:gd name="connsiteX2" fmla="*/ 313357 w 1095022"/>
              <a:gd name="connsiteY2" fmla="*/ 1209367 h 6591484"/>
              <a:gd name="connsiteX3" fmla="*/ 298609 w 1095022"/>
              <a:gd name="connsiteY3" fmla="*/ 1622322 h 6591484"/>
              <a:gd name="connsiteX4" fmla="*/ 387099 w 1095022"/>
              <a:gd name="connsiteY4" fmla="*/ 2182761 h 6591484"/>
              <a:gd name="connsiteX5" fmla="*/ 549331 w 1095022"/>
              <a:gd name="connsiteY5" fmla="*/ 2772697 h 6591484"/>
              <a:gd name="connsiteX6" fmla="*/ 490338 w 1095022"/>
              <a:gd name="connsiteY6" fmla="*/ 3642851 h 6591484"/>
              <a:gd name="connsiteX7" fmla="*/ 269112 w 1095022"/>
              <a:gd name="connsiteY7" fmla="*/ 4881716 h 6591484"/>
              <a:gd name="connsiteX8" fmla="*/ 3641 w 1095022"/>
              <a:gd name="connsiteY8" fmla="*/ 6341806 h 6591484"/>
              <a:gd name="connsiteX9" fmla="*/ 475590 w 1095022"/>
              <a:gd name="connsiteY9" fmla="*/ 6400800 h 6591484"/>
              <a:gd name="connsiteX10" fmla="*/ 844299 w 1095022"/>
              <a:gd name="connsiteY10" fmla="*/ 4424516 h 6591484"/>
              <a:gd name="connsiteX11" fmla="*/ 1036028 w 1095022"/>
              <a:gd name="connsiteY11" fmla="*/ 2949677 h 6591484"/>
              <a:gd name="connsiteX12" fmla="*/ 800054 w 1095022"/>
              <a:gd name="connsiteY12" fmla="*/ 1799303 h 6591484"/>
              <a:gd name="connsiteX13" fmla="*/ 1095022 w 1095022"/>
              <a:gd name="connsiteY13" fmla="*/ 132735 h 6591484"/>
              <a:gd name="connsiteX0" fmla="*/ 608325 w 1095022"/>
              <a:gd name="connsiteY0" fmla="*/ 0 h 6591484"/>
              <a:gd name="connsiteX1" fmla="*/ 490338 w 1095022"/>
              <a:gd name="connsiteY1" fmla="*/ 560438 h 6591484"/>
              <a:gd name="connsiteX2" fmla="*/ 313357 w 1095022"/>
              <a:gd name="connsiteY2" fmla="*/ 1209367 h 6591484"/>
              <a:gd name="connsiteX3" fmla="*/ 298609 w 1095022"/>
              <a:gd name="connsiteY3" fmla="*/ 1622322 h 6591484"/>
              <a:gd name="connsiteX4" fmla="*/ 387099 w 1095022"/>
              <a:gd name="connsiteY4" fmla="*/ 2182761 h 6591484"/>
              <a:gd name="connsiteX5" fmla="*/ 549331 w 1095022"/>
              <a:gd name="connsiteY5" fmla="*/ 2772697 h 6591484"/>
              <a:gd name="connsiteX6" fmla="*/ 490338 w 1095022"/>
              <a:gd name="connsiteY6" fmla="*/ 3642851 h 6591484"/>
              <a:gd name="connsiteX7" fmla="*/ 269112 w 1095022"/>
              <a:gd name="connsiteY7" fmla="*/ 4881716 h 6591484"/>
              <a:gd name="connsiteX8" fmla="*/ 3641 w 1095022"/>
              <a:gd name="connsiteY8" fmla="*/ 6341806 h 6591484"/>
              <a:gd name="connsiteX9" fmla="*/ 475590 w 1095022"/>
              <a:gd name="connsiteY9" fmla="*/ 6400800 h 6591484"/>
              <a:gd name="connsiteX10" fmla="*/ 844299 w 1095022"/>
              <a:gd name="connsiteY10" fmla="*/ 4424516 h 6591484"/>
              <a:gd name="connsiteX11" fmla="*/ 1036028 w 1095022"/>
              <a:gd name="connsiteY11" fmla="*/ 2949677 h 6591484"/>
              <a:gd name="connsiteX12" fmla="*/ 873796 w 1095022"/>
              <a:gd name="connsiteY12" fmla="*/ 1887794 h 6591484"/>
              <a:gd name="connsiteX13" fmla="*/ 1095022 w 1095022"/>
              <a:gd name="connsiteY13" fmla="*/ 132735 h 6591484"/>
              <a:gd name="connsiteX0" fmla="*/ 608325 w 1095022"/>
              <a:gd name="connsiteY0" fmla="*/ 0 h 6591484"/>
              <a:gd name="connsiteX1" fmla="*/ 490338 w 1095022"/>
              <a:gd name="connsiteY1" fmla="*/ 560438 h 6591484"/>
              <a:gd name="connsiteX2" fmla="*/ 313357 w 1095022"/>
              <a:gd name="connsiteY2" fmla="*/ 1209367 h 6591484"/>
              <a:gd name="connsiteX3" fmla="*/ 298609 w 1095022"/>
              <a:gd name="connsiteY3" fmla="*/ 1622322 h 6591484"/>
              <a:gd name="connsiteX4" fmla="*/ 387099 w 1095022"/>
              <a:gd name="connsiteY4" fmla="*/ 2182761 h 6591484"/>
              <a:gd name="connsiteX5" fmla="*/ 549331 w 1095022"/>
              <a:gd name="connsiteY5" fmla="*/ 2772697 h 6591484"/>
              <a:gd name="connsiteX6" fmla="*/ 490338 w 1095022"/>
              <a:gd name="connsiteY6" fmla="*/ 3642851 h 6591484"/>
              <a:gd name="connsiteX7" fmla="*/ 269112 w 1095022"/>
              <a:gd name="connsiteY7" fmla="*/ 4881716 h 6591484"/>
              <a:gd name="connsiteX8" fmla="*/ 3641 w 1095022"/>
              <a:gd name="connsiteY8" fmla="*/ 6341806 h 6591484"/>
              <a:gd name="connsiteX9" fmla="*/ 475590 w 1095022"/>
              <a:gd name="connsiteY9" fmla="*/ 6400800 h 6591484"/>
              <a:gd name="connsiteX10" fmla="*/ 844299 w 1095022"/>
              <a:gd name="connsiteY10" fmla="*/ 4424516 h 6591484"/>
              <a:gd name="connsiteX11" fmla="*/ 1036028 w 1095022"/>
              <a:gd name="connsiteY11" fmla="*/ 2949677 h 6591484"/>
              <a:gd name="connsiteX12" fmla="*/ 785306 w 1095022"/>
              <a:gd name="connsiteY12" fmla="*/ 1504336 h 6591484"/>
              <a:gd name="connsiteX13" fmla="*/ 1095022 w 1095022"/>
              <a:gd name="connsiteY13" fmla="*/ 132735 h 6591484"/>
              <a:gd name="connsiteX0" fmla="*/ 608325 w 1095022"/>
              <a:gd name="connsiteY0" fmla="*/ 0 h 6591484"/>
              <a:gd name="connsiteX1" fmla="*/ 490338 w 1095022"/>
              <a:gd name="connsiteY1" fmla="*/ 560438 h 6591484"/>
              <a:gd name="connsiteX2" fmla="*/ 313357 w 1095022"/>
              <a:gd name="connsiteY2" fmla="*/ 1209367 h 6591484"/>
              <a:gd name="connsiteX3" fmla="*/ 298609 w 1095022"/>
              <a:gd name="connsiteY3" fmla="*/ 1622322 h 6591484"/>
              <a:gd name="connsiteX4" fmla="*/ 387099 w 1095022"/>
              <a:gd name="connsiteY4" fmla="*/ 2182761 h 6591484"/>
              <a:gd name="connsiteX5" fmla="*/ 549331 w 1095022"/>
              <a:gd name="connsiteY5" fmla="*/ 2772697 h 6591484"/>
              <a:gd name="connsiteX6" fmla="*/ 490338 w 1095022"/>
              <a:gd name="connsiteY6" fmla="*/ 3642851 h 6591484"/>
              <a:gd name="connsiteX7" fmla="*/ 269112 w 1095022"/>
              <a:gd name="connsiteY7" fmla="*/ 4881716 h 6591484"/>
              <a:gd name="connsiteX8" fmla="*/ 3641 w 1095022"/>
              <a:gd name="connsiteY8" fmla="*/ 6341806 h 6591484"/>
              <a:gd name="connsiteX9" fmla="*/ 475590 w 1095022"/>
              <a:gd name="connsiteY9" fmla="*/ 6400800 h 6591484"/>
              <a:gd name="connsiteX10" fmla="*/ 844299 w 1095022"/>
              <a:gd name="connsiteY10" fmla="*/ 4424516 h 6591484"/>
              <a:gd name="connsiteX11" fmla="*/ 1036028 w 1095022"/>
              <a:gd name="connsiteY11" fmla="*/ 2949677 h 6591484"/>
              <a:gd name="connsiteX12" fmla="*/ 785306 w 1095022"/>
              <a:gd name="connsiteY12" fmla="*/ 1504336 h 6591484"/>
              <a:gd name="connsiteX13" fmla="*/ 1095022 w 1095022"/>
              <a:gd name="connsiteY13" fmla="*/ 132735 h 6591484"/>
              <a:gd name="connsiteX0" fmla="*/ 664809 w 1151506"/>
              <a:gd name="connsiteY0" fmla="*/ 0 h 6529753"/>
              <a:gd name="connsiteX1" fmla="*/ 546822 w 1151506"/>
              <a:gd name="connsiteY1" fmla="*/ 560438 h 6529753"/>
              <a:gd name="connsiteX2" fmla="*/ 369841 w 1151506"/>
              <a:gd name="connsiteY2" fmla="*/ 1209367 h 6529753"/>
              <a:gd name="connsiteX3" fmla="*/ 355093 w 1151506"/>
              <a:gd name="connsiteY3" fmla="*/ 1622322 h 6529753"/>
              <a:gd name="connsiteX4" fmla="*/ 443583 w 1151506"/>
              <a:gd name="connsiteY4" fmla="*/ 2182761 h 6529753"/>
              <a:gd name="connsiteX5" fmla="*/ 605815 w 1151506"/>
              <a:gd name="connsiteY5" fmla="*/ 2772697 h 6529753"/>
              <a:gd name="connsiteX6" fmla="*/ 546822 w 1151506"/>
              <a:gd name="connsiteY6" fmla="*/ 3642851 h 6529753"/>
              <a:gd name="connsiteX7" fmla="*/ 325596 w 1151506"/>
              <a:gd name="connsiteY7" fmla="*/ 4881716 h 6529753"/>
              <a:gd name="connsiteX8" fmla="*/ 60125 w 1151506"/>
              <a:gd name="connsiteY8" fmla="*/ 6341806 h 6529753"/>
              <a:gd name="connsiteX9" fmla="*/ 41032 w 1151506"/>
              <a:gd name="connsiteY9" fmla="*/ 6338061 h 6529753"/>
              <a:gd name="connsiteX10" fmla="*/ 532074 w 1151506"/>
              <a:gd name="connsiteY10" fmla="*/ 6400800 h 6529753"/>
              <a:gd name="connsiteX11" fmla="*/ 900783 w 1151506"/>
              <a:gd name="connsiteY11" fmla="*/ 4424516 h 6529753"/>
              <a:gd name="connsiteX12" fmla="*/ 1092512 w 1151506"/>
              <a:gd name="connsiteY12" fmla="*/ 2949677 h 6529753"/>
              <a:gd name="connsiteX13" fmla="*/ 841790 w 1151506"/>
              <a:gd name="connsiteY13" fmla="*/ 1504336 h 6529753"/>
              <a:gd name="connsiteX14" fmla="*/ 1151506 w 1151506"/>
              <a:gd name="connsiteY14" fmla="*/ 132735 h 6529753"/>
              <a:gd name="connsiteX0" fmla="*/ 634718 w 1121415"/>
              <a:gd name="connsiteY0" fmla="*/ 0 h 6529753"/>
              <a:gd name="connsiteX1" fmla="*/ 516731 w 1121415"/>
              <a:gd name="connsiteY1" fmla="*/ 560438 h 6529753"/>
              <a:gd name="connsiteX2" fmla="*/ 339750 w 1121415"/>
              <a:gd name="connsiteY2" fmla="*/ 1209367 h 6529753"/>
              <a:gd name="connsiteX3" fmla="*/ 325002 w 1121415"/>
              <a:gd name="connsiteY3" fmla="*/ 1622322 h 6529753"/>
              <a:gd name="connsiteX4" fmla="*/ 413492 w 1121415"/>
              <a:gd name="connsiteY4" fmla="*/ 2182761 h 6529753"/>
              <a:gd name="connsiteX5" fmla="*/ 575724 w 1121415"/>
              <a:gd name="connsiteY5" fmla="*/ 2772697 h 6529753"/>
              <a:gd name="connsiteX6" fmla="*/ 516731 w 1121415"/>
              <a:gd name="connsiteY6" fmla="*/ 3642851 h 6529753"/>
              <a:gd name="connsiteX7" fmla="*/ 295505 w 1121415"/>
              <a:gd name="connsiteY7" fmla="*/ 4881716 h 6529753"/>
              <a:gd name="connsiteX8" fmla="*/ 349348 w 1121415"/>
              <a:gd name="connsiteY8" fmla="*/ 6370834 h 6529753"/>
              <a:gd name="connsiteX9" fmla="*/ 10941 w 1121415"/>
              <a:gd name="connsiteY9" fmla="*/ 6338061 h 6529753"/>
              <a:gd name="connsiteX10" fmla="*/ 501983 w 1121415"/>
              <a:gd name="connsiteY10" fmla="*/ 6400800 h 6529753"/>
              <a:gd name="connsiteX11" fmla="*/ 870692 w 1121415"/>
              <a:gd name="connsiteY11" fmla="*/ 4424516 h 6529753"/>
              <a:gd name="connsiteX12" fmla="*/ 1062421 w 1121415"/>
              <a:gd name="connsiteY12" fmla="*/ 2949677 h 6529753"/>
              <a:gd name="connsiteX13" fmla="*/ 811699 w 1121415"/>
              <a:gd name="connsiteY13" fmla="*/ 1504336 h 6529753"/>
              <a:gd name="connsiteX14" fmla="*/ 1121415 w 1121415"/>
              <a:gd name="connsiteY14" fmla="*/ 132735 h 6529753"/>
              <a:gd name="connsiteX0" fmla="*/ 683517 w 1170214"/>
              <a:gd name="connsiteY0" fmla="*/ 0 h 6529753"/>
              <a:gd name="connsiteX1" fmla="*/ 565530 w 1170214"/>
              <a:gd name="connsiteY1" fmla="*/ 560438 h 6529753"/>
              <a:gd name="connsiteX2" fmla="*/ 388549 w 1170214"/>
              <a:gd name="connsiteY2" fmla="*/ 1209367 h 6529753"/>
              <a:gd name="connsiteX3" fmla="*/ 373801 w 1170214"/>
              <a:gd name="connsiteY3" fmla="*/ 1622322 h 6529753"/>
              <a:gd name="connsiteX4" fmla="*/ 462291 w 1170214"/>
              <a:gd name="connsiteY4" fmla="*/ 2182761 h 6529753"/>
              <a:gd name="connsiteX5" fmla="*/ 624523 w 1170214"/>
              <a:gd name="connsiteY5" fmla="*/ 2772697 h 6529753"/>
              <a:gd name="connsiteX6" fmla="*/ 565530 w 1170214"/>
              <a:gd name="connsiteY6" fmla="*/ 3642851 h 6529753"/>
              <a:gd name="connsiteX7" fmla="*/ 344304 w 1170214"/>
              <a:gd name="connsiteY7" fmla="*/ 4881716 h 6529753"/>
              <a:gd name="connsiteX8" fmla="*/ 35290 w 1170214"/>
              <a:gd name="connsiteY8" fmla="*/ 6370834 h 6529753"/>
              <a:gd name="connsiteX9" fmla="*/ 59740 w 1170214"/>
              <a:gd name="connsiteY9" fmla="*/ 6338061 h 6529753"/>
              <a:gd name="connsiteX10" fmla="*/ 550782 w 1170214"/>
              <a:gd name="connsiteY10" fmla="*/ 6400800 h 6529753"/>
              <a:gd name="connsiteX11" fmla="*/ 919491 w 1170214"/>
              <a:gd name="connsiteY11" fmla="*/ 4424516 h 6529753"/>
              <a:gd name="connsiteX12" fmla="*/ 1111220 w 1170214"/>
              <a:gd name="connsiteY12" fmla="*/ 2949677 h 6529753"/>
              <a:gd name="connsiteX13" fmla="*/ 860498 w 1170214"/>
              <a:gd name="connsiteY13" fmla="*/ 1504336 h 6529753"/>
              <a:gd name="connsiteX14" fmla="*/ 1170214 w 1170214"/>
              <a:gd name="connsiteY14" fmla="*/ 132735 h 6529753"/>
              <a:gd name="connsiteX0" fmla="*/ 673892 w 1160589"/>
              <a:gd name="connsiteY0" fmla="*/ 0 h 6552935"/>
              <a:gd name="connsiteX1" fmla="*/ 555905 w 1160589"/>
              <a:gd name="connsiteY1" fmla="*/ 560438 h 6552935"/>
              <a:gd name="connsiteX2" fmla="*/ 378924 w 1160589"/>
              <a:gd name="connsiteY2" fmla="*/ 1209367 h 6552935"/>
              <a:gd name="connsiteX3" fmla="*/ 364176 w 1160589"/>
              <a:gd name="connsiteY3" fmla="*/ 1622322 h 6552935"/>
              <a:gd name="connsiteX4" fmla="*/ 452666 w 1160589"/>
              <a:gd name="connsiteY4" fmla="*/ 2182761 h 6552935"/>
              <a:gd name="connsiteX5" fmla="*/ 614898 w 1160589"/>
              <a:gd name="connsiteY5" fmla="*/ 2772697 h 6552935"/>
              <a:gd name="connsiteX6" fmla="*/ 555905 w 1160589"/>
              <a:gd name="connsiteY6" fmla="*/ 3642851 h 6552935"/>
              <a:gd name="connsiteX7" fmla="*/ 334679 w 1160589"/>
              <a:gd name="connsiteY7" fmla="*/ 4881716 h 6552935"/>
              <a:gd name="connsiteX8" fmla="*/ 25665 w 1160589"/>
              <a:gd name="connsiteY8" fmla="*/ 6370834 h 6552935"/>
              <a:gd name="connsiteX9" fmla="*/ 50115 w 1160589"/>
              <a:gd name="connsiteY9" fmla="*/ 6338061 h 6552935"/>
              <a:gd name="connsiteX10" fmla="*/ 224286 w 1160589"/>
              <a:gd name="connsiteY10" fmla="*/ 6410633 h 6552935"/>
              <a:gd name="connsiteX11" fmla="*/ 541157 w 1160589"/>
              <a:gd name="connsiteY11" fmla="*/ 6400800 h 6552935"/>
              <a:gd name="connsiteX12" fmla="*/ 909866 w 1160589"/>
              <a:gd name="connsiteY12" fmla="*/ 4424516 h 6552935"/>
              <a:gd name="connsiteX13" fmla="*/ 1101595 w 1160589"/>
              <a:gd name="connsiteY13" fmla="*/ 2949677 h 6552935"/>
              <a:gd name="connsiteX14" fmla="*/ 850873 w 1160589"/>
              <a:gd name="connsiteY14" fmla="*/ 1504336 h 6552935"/>
              <a:gd name="connsiteX15" fmla="*/ 1160589 w 1160589"/>
              <a:gd name="connsiteY15" fmla="*/ 132735 h 6552935"/>
              <a:gd name="connsiteX0" fmla="*/ 686081 w 1172778"/>
              <a:gd name="connsiteY0" fmla="*/ 0 h 6528848"/>
              <a:gd name="connsiteX1" fmla="*/ 568094 w 1172778"/>
              <a:gd name="connsiteY1" fmla="*/ 560438 h 6528848"/>
              <a:gd name="connsiteX2" fmla="*/ 391113 w 1172778"/>
              <a:gd name="connsiteY2" fmla="*/ 1209367 h 6528848"/>
              <a:gd name="connsiteX3" fmla="*/ 376365 w 1172778"/>
              <a:gd name="connsiteY3" fmla="*/ 1622322 h 6528848"/>
              <a:gd name="connsiteX4" fmla="*/ 464855 w 1172778"/>
              <a:gd name="connsiteY4" fmla="*/ 2182761 h 6528848"/>
              <a:gd name="connsiteX5" fmla="*/ 627087 w 1172778"/>
              <a:gd name="connsiteY5" fmla="*/ 2772697 h 6528848"/>
              <a:gd name="connsiteX6" fmla="*/ 568094 w 1172778"/>
              <a:gd name="connsiteY6" fmla="*/ 3642851 h 6528848"/>
              <a:gd name="connsiteX7" fmla="*/ 346868 w 1172778"/>
              <a:gd name="connsiteY7" fmla="*/ 4881716 h 6528848"/>
              <a:gd name="connsiteX8" fmla="*/ 37854 w 1172778"/>
              <a:gd name="connsiteY8" fmla="*/ 6370834 h 6528848"/>
              <a:gd name="connsiteX9" fmla="*/ 62304 w 1172778"/>
              <a:gd name="connsiteY9" fmla="*/ 6338061 h 6528848"/>
              <a:gd name="connsiteX10" fmla="*/ 553346 w 1172778"/>
              <a:gd name="connsiteY10" fmla="*/ 6400800 h 6528848"/>
              <a:gd name="connsiteX11" fmla="*/ 922055 w 1172778"/>
              <a:gd name="connsiteY11" fmla="*/ 4424516 h 6528848"/>
              <a:gd name="connsiteX12" fmla="*/ 1113784 w 1172778"/>
              <a:gd name="connsiteY12" fmla="*/ 2949677 h 6528848"/>
              <a:gd name="connsiteX13" fmla="*/ 863062 w 1172778"/>
              <a:gd name="connsiteY13" fmla="*/ 1504336 h 6528848"/>
              <a:gd name="connsiteX14" fmla="*/ 1172778 w 1172778"/>
              <a:gd name="connsiteY14" fmla="*/ 132735 h 6528848"/>
              <a:gd name="connsiteX0" fmla="*/ 651399 w 1138096"/>
              <a:gd name="connsiteY0" fmla="*/ 0 h 6605147"/>
              <a:gd name="connsiteX1" fmla="*/ 533412 w 1138096"/>
              <a:gd name="connsiteY1" fmla="*/ 560438 h 6605147"/>
              <a:gd name="connsiteX2" fmla="*/ 356431 w 1138096"/>
              <a:gd name="connsiteY2" fmla="*/ 1209367 h 6605147"/>
              <a:gd name="connsiteX3" fmla="*/ 341683 w 1138096"/>
              <a:gd name="connsiteY3" fmla="*/ 1622322 h 6605147"/>
              <a:gd name="connsiteX4" fmla="*/ 430173 w 1138096"/>
              <a:gd name="connsiteY4" fmla="*/ 2182761 h 6605147"/>
              <a:gd name="connsiteX5" fmla="*/ 592405 w 1138096"/>
              <a:gd name="connsiteY5" fmla="*/ 2772697 h 6605147"/>
              <a:gd name="connsiteX6" fmla="*/ 533412 w 1138096"/>
              <a:gd name="connsiteY6" fmla="*/ 3642851 h 6605147"/>
              <a:gd name="connsiteX7" fmla="*/ 312186 w 1138096"/>
              <a:gd name="connsiteY7" fmla="*/ 4881716 h 6605147"/>
              <a:gd name="connsiteX8" fmla="*/ 3172 w 1138096"/>
              <a:gd name="connsiteY8" fmla="*/ 6370834 h 6605147"/>
              <a:gd name="connsiteX9" fmla="*/ 518664 w 1138096"/>
              <a:gd name="connsiteY9" fmla="*/ 6400800 h 6605147"/>
              <a:gd name="connsiteX10" fmla="*/ 887373 w 1138096"/>
              <a:gd name="connsiteY10" fmla="*/ 4424516 h 6605147"/>
              <a:gd name="connsiteX11" fmla="*/ 1079102 w 1138096"/>
              <a:gd name="connsiteY11" fmla="*/ 2949677 h 6605147"/>
              <a:gd name="connsiteX12" fmla="*/ 828380 w 1138096"/>
              <a:gd name="connsiteY12" fmla="*/ 1504336 h 6605147"/>
              <a:gd name="connsiteX13" fmla="*/ 1138096 w 1138096"/>
              <a:gd name="connsiteY13" fmla="*/ 132735 h 6605147"/>
              <a:gd name="connsiteX0" fmla="*/ 670045 w 1156742"/>
              <a:gd name="connsiteY0" fmla="*/ 0 h 6556123"/>
              <a:gd name="connsiteX1" fmla="*/ 552058 w 1156742"/>
              <a:gd name="connsiteY1" fmla="*/ 560438 h 6556123"/>
              <a:gd name="connsiteX2" fmla="*/ 375077 w 1156742"/>
              <a:gd name="connsiteY2" fmla="*/ 1209367 h 6556123"/>
              <a:gd name="connsiteX3" fmla="*/ 360329 w 1156742"/>
              <a:gd name="connsiteY3" fmla="*/ 1622322 h 6556123"/>
              <a:gd name="connsiteX4" fmla="*/ 448819 w 1156742"/>
              <a:gd name="connsiteY4" fmla="*/ 2182761 h 6556123"/>
              <a:gd name="connsiteX5" fmla="*/ 611051 w 1156742"/>
              <a:gd name="connsiteY5" fmla="*/ 2772697 h 6556123"/>
              <a:gd name="connsiteX6" fmla="*/ 552058 w 1156742"/>
              <a:gd name="connsiteY6" fmla="*/ 3642851 h 6556123"/>
              <a:gd name="connsiteX7" fmla="*/ 330832 w 1156742"/>
              <a:gd name="connsiteY7" fmla="*/ 4881716 h 6556123"/>
              <a:gd name="connsiteX8" fmla="*/ 118839 w 1156742"/>
              <a:gd name="connsiteY8" fmla="*/ 5902633 h 6556123"/>
              <a:gd name="connsiteX9" fmla="*/ 21818 w 1156742"/>
              <a:gd name="connsiteY9" fmla="*/ 6370834 h 6556123"/>
              <a:gd name="connsiteX10" fmla="*/ 537310 w 1156742"/>
              <a:gd name="connsiteY10" fmla="*/ 6400800 h 6556123"/>
              <a:gd name="connsiteX11" fmla="*/ 906019 w 1156742"/>
              <a:gd name="connsiteY11" fmla="*/ 4424516 h 6556123"/>
              <a:gd name="connsiteX12" fmla="*/ 1097748 w 1156742"/>
              <a:gd name="connsiteY12" fmla="*/ 2949677 h 6556123"/>
              <a:gd name="connsiteX13" fmla="*/ 847026 w 1156742"/>
              <a:gd name="connsiteY13" fmla="*/ 1504336 h 6556123"/>
              <a:gd name="connsiteX14" fmla="*/ 1156742 w 1156742"/>
              <a:gd name="connsiteY14" fmla="*/ 132735 h 6556123"/>
              <a:gd name="connsiteX0" fmla="*/ 670045 w 1156742"/>
              <a:gd name="connsiteY0" fmla="*/ 0 h 6400800"/>
              <a:gd name="connsiteX1" fmla="*/ 552058 w 1156742"/>
              <a:gd name="connsiteY1" fmla="*/ 560438 h 6400800"/>
              <a:gd name="connsiteX2" fmla="*/ 375077 w 1156742"/>
              <a:gd name="connsiteY2" fmla="*/ 1209367 h 6400800"/>
              <a:gd name="connsiteX3" fmla="*/ 360329 w 1156742"/>
              <a:gd name="connsiteY3" fmla="*/ 1622322 h 6400800"/>
              <a:gd name="connsiteX4" fmla="*/ 448819 w 1156742"/>
              <a:gd name="connsiteY4" fmla="*/ 2182761 h 6400800"/>
              <a:gd name="connsiteX5" fmla="*/ 611051 w 1156742"/>
              <a:gd name="connsiteY5" fmla="*/ 2772697 h 6400800"/>
              <a:gd name="connsiteX6" fmla="*/ 552058 w 1156742"/>
              <a:gd name="connsiteY6" fmla="*/ 3642851 h 6400800"/>
              <a:gd name="connsiteX7" fmla="*/ 330832 w 1156742"/>
              <a:gd name="connsiteY7" fmla="*/ 4881716 h 6400800"/>
              <a:gd name="connsiteX8" fmla="*/ 118839 w 1156742"/>
              <a:gd name="connsiteY8" fmla="*/ 5902633 h 6400800"/>
              <a:gd name="connsiteX9" fmla="*/ 21818 w 1156742"/>
              <a:gd name="connsiteY9" fmla="*/ 6370834 h 6400800"/>
              <a:gd name="connsiteX10" fmla="*/ 537310 w 1156742"/>
              <a:gd name="connsiteY10" fmla="*/ 6400800 h 6400800"/>
              <a:gd name="connsiteX11" fmla="*/ 906019 w 1156742"/>
              <a:gd name="connsiteY11" fmla="*/ 4424516 h 6400800"/>
              <a:gd name="connsiteX12" fmla="*/ 1097748 w 1156742"/>
              <a:gd name="connsiteY12" fmla="*/ 2949677 h 6400800"/>
              <a:gd name="connsiteX13" fmla="*/ 847026 w 1156742"/>
              <a:gd name="connsiteY13" fmla="*/ 1504336 h 6400800"/>
              <a:gd name="connsiteX14" fmla="*/ 1156742 w 1156742"/>
              <a:gd name="connsiteY14" fmla="*/ 132735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6742" h="6400800">
                <a:moveTo>
                  <a:pt x="670045" y="0"/>
                </a:moveTo>
                <a:cubicBezTo>
                  <a:pt x="635632" y="179438"/>
                  <a:pt x="601219" y="358877"/>
                  <a:pt x="552058" y="560438"/>
                </a:cubicBezTo>
                <a:cubicBezTo>
                  <a:pt x="502897" y="761999"/>
                  <a:pt x="407032" y="1032386"/>
                  <a:pt x="375077" y="1209367"/>
                </a:cubicBezTo>
                <a:cubicBezTo>
                  <a:pt x="343122" y="1386348"/>
                  <a:pt x="348039" y="1460090"/>
                  <a:pt x="360329" y="1622322"/>
                </a:cubicBezTo>
                <a:cubicBezTo>
                  <a:pt x="372619" y="1784554"/>
                  <a:pt x="407032" y="1991032"/>
                  <a:pt x="448819" y="2182761"/>
                </a:cubicBezTo>
                <a:cubicBezTo>
                  <a:pt x="490606" y="2374490"/>
                  <a:pt x="593844" y="2529349"/>
                  <a:pt x="611051" y="2772697"/>
                </a:cubicBezTo>
                <a:cubicBezTo>
                  <a:pt x="628258" y="3016045"/>
                  <a:pt x="598761" y="3291348"/>
                  <a:pt x="552058" y="3642851"/>
                </a:cubicBezTo>
                <a:cubicBezTo>
                  <a:pt x="505355" y="3994354"/>
                  <a:pt x="403035" y="4505086"/>
                  <a:pt x="330832" y="4881716"/>
                </a:cubicBezTo>
                <a:cubicBezTo>
                  <a:pt x="258629" y="5258346"/>
                  <a:pt x="170341" y="5654447"/>
                  <a:pt x="118839" y="5902633"/>
                </a:cubicBezTo>
                <a:cubicBezTo>
                  <a:pt x="67337" y="6150819"/>
                  <a:pt x="-47927" y="6287806"/>
                  <a:pt x="21818" y="6370834"/>
                </a:cubicBezTo>
                <a:lnTo>
                  <a:pt x="537310" y="6400800"/>
                </a:lnTo>
                <a:cubicBezTo>
                  <a:pt x="684677" y="6076414"/>
                  <a:pt x="812613" y="4999703"/>
                  <a:pt x="906019" y="4424516"/>
                </a:cubicBezTo>
                <a:cubicBezTo>
                  <a:pt x="999425" y="3849329"/>
                  <a:pt x="1107580" y="3436374"/>
                  <a:pt x="1097748" y="2949677"/>
                </a:cubicBezTo>
                <a:cubicBezTo>
                  <a:pt x="1087916" y="2462980"/>
                  <a:pt x="748704" y="1973826"/>
                  <a:pt x="847026" y="1504336"/>
                </a:cubicBezTo>
                <a:cubicBezTo>
                  <a:pt x="945348" y="1034846"/>
                  <a:pt x="992051" y="664906"/>
                  <a:pt x="1156742" y="132735"/>
                </a:cubicBezTo>
              </a:path>
            </a:pathLst>
          </a:custGeom>
          <a:solidFill>
            <a:srgbClr val="FFFF00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5825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g\Dropbox\dixon\fig 1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7448" cy="4707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FAT SAT vs DIXON </a:t>
            </a:r>
            <a:r>
              <a:rPr lang="fr-FR" dirty="0" smtClean="0"/>
              <a:t>T2 W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932040" y="6117953"/>
            <a:ext cx="3384376" cy="4793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Geneva" charset="0"/>
              </a:rPr>
              <a:t>T2 DIXON WATER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Genev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3568" y="6117953"/>
            <a:ext cx="3384376" cy="4793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Geneva" charset="0"/>
              </a:rPr>
              <a:t>T2 FAT SAT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Genev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0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FAT SAT vs </a:t>
            </a:r>
            <a:r>
              <a:rPr lang="fr-FR" dirty="0" smtClean="0"/>
              <a:t>DIXON T2 W</a:t>
            </a:r>
            <a:endParaRPr lang="fr-FR" dirty="0"/>
          </a:p>
        </p:txBody>
      </p:sp>
      <p:pic>
        <p:nvPicPr>
          <p:cNvPr id="2050" name="Picture 2" descr="C:\Users\hg\Dropbox\dixon\fig 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95536" y="1340768"/>
            <a:ext cx="3168657" cy="52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g\Dropbox\dixon\fig 10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 flipV="1">
            <a:off x="3566740" y="1486871"/>
            <a:ext cx="5358479" cy="49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635896" y="1700808"/>
            <a:ext cx="288032" cy="28803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32040" y="6333977"/>
            <a:ext cx="3384376" cy="4793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Geneva" charset="0"/>
              </a:rPr>
              <a:t>T2 DIXON WATER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Genev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83568" y="6333977"/>
            <a:ext cx="3384376" cy="4793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Geneva" charset="0"/>
              </a:rPr>
              <a:t>T2 FAT SAT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6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ROBUST FAT SUPPRESSION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738" y="1744663"/>
            <a:ext cx="8264525" cy="2256772"/>
          </a:xfrm>
        </p:spPr>
        <p:txBody>
          <a:bodyPr/>
          <a:lstStyle/>
          <a:p>
            <a:r>
              <a:rPr lang="en-US" dirty="0" smtClean="0"/>
              <a:t>Higher quality than fat saturation</a:t>
            </a:r>
          </a:p>
          <a:p>
            <a:r>
              <a:rPr lang="en-US" dirty="0" smtClean="0"/>
              <a:t>High accuracy of detection of Gadolinium enhancement with DIXON T1 W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CONGRES\TUNIS 2015\Schiffner\Dix T1 w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28" r="20963"/>
          <a:stretch/>
        </p:blipFill>
        <p:spPr bwMode="auto">
          <a:xfrm>
            <a:off x="4832118" y="1255281"/>
            <a:ext cx="3340282" cy="5560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CONGRES\TUNIS 2015\Schiffner\sag sti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409" r="23049"/>
          <a:stretch/>
        </p:blipFill>
        <p:spPr bwMode="auto">
          <a:xfrm>
            <a:off x="1136047" y="1255281"/>
            <a:ext cx="3219929" cy="5560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STIR vs DIXON </a:t>
            </a:r>
            <a:r>
              <a:rPr lang="fr-FR" dirty="0" smtClean="0"/>
              <a:t>T1 W GADO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568095" y="63093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STIR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220072" y="6308393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DIXON T1 W </a:t>
            </a:r>
            <a:r>
              <a:rPr lang="fr-FR" dirty="0" err="1" smtClean="0"/>
              <a:t>Gado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7713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CONGRES\TUNIS 2015\Schiffner\stir lomb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64" r="23272" b="2739"/>
          <a:stretch/>
        </p:blipFill>
        <p:spPr bwMode="auto">
          <a:xfrm>
            <a:off x="755576" y="1178923"/>
            <a:ext cx="3499326" cy="559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CONGRES\TUNIS 2015\Schiffner\Dix T1w lomb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29" r="22121" b="2701"/>
          <a:stretch/>
        </p:blipFill>
        <p:spPr bwMode="auto">
          <a:xfrm>
            <a:off x="4699317" y="1178923"/>
            <a:ext cx="3761115" cy="559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STIR vs </a:t>
            </a:r>
            <a:r>
              <a:rPr lang="fr-FR" dirty="0" smtClean="0"/>
              <a:t>DIXON T1 W </a:t>
            </a:r>
            <a:r>
              <a:rPr lang="fr-FR" dirty="0" smtClean="0"/>
              <a:t>GADO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3568" y="602128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STIR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860032" y="594928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T1 W </a:t>
            </a:r>
            <a:r>
              <a:rPr lang="fr-FR" b="1" dirty="0" err="1" smtClean="0"/>
              <a:t>Gado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24157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762598"/>
            <a:ext cx="8289925" cy="650178"/>
          </a:xfrm>
        </p:spPr>
        <p:txBody>
          <a:bodyPr/>
          <a:lstStyle/>
          <a:p>
            <a:r>
              <a:rPr lang="fr-FR" dirty="0" smtClean="0"/>
              <a:t>OTHER ADVANTAGES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304515"/>
            <a:ext cx="8236717" cy="2921569"/>
          </a:xfrm>
        </p:spPr>
        <p:txBody>
          <a:bodyPr/>
          <a:lstStyle/>
          <a:p>
            <a:r>
              <a:rPr lang="en-US" dirty="0" smtClean="0"/>
              <a:t>To get a sequence without  and with fat suppression within the same acquisition time</a:t>
            </a:r>
          </a:p>
          <a:p>
            <a:r>
              <a:rPr lang="en-US" dirty="0" smtClean="0"/>
              <a:t>Is T1 </a:t>
            </a:r>
            <a:r>
              <a:rPr lang="en-US" u="sng" dirty="0" smtClean="0"/>
              <a:t>yet</a:t>
            </a:r>
            <a:r>
              <a:rPr lang="en-US" dirty="0" smtClean="0"/>
              <a:t> useful 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088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/>
          <p:cNvCxnSpPr>
            <a:stCxn id="4" idx="2"/>
          </p:cNvCxnSpPr>
          <p:nvPr/>
        </p:nvCxnSpPr>
        <p:spPr bwMode="auto">
          <a:xfrm rot="5400000">
            <a:off x="3649540" y="787115"/>
            <a:ext cx="762470" cy="19290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4422755" y="2247255"/>
            <a:ext cx="187743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INVERSION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21216" y="2214555"/>
            <a:ext cx="1537064" cy="4616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HYBRID</a:t>
            </a:r>
            <a:endParaRPr lang="fr-FR" sz="2400" b="1" dirty="0"/>
          </a:p>
        </p:txBody>
      </p:sp>
      <p:cxnSp>
        <p:nvCxnSpPr>
          <p:cNvPr id="10" name="Connecteur droit avec flèche 9"/>
          <p:cNvCxnSpPr>
            <a:endCxn id="8" idx="0"/>
          </p:cNvCxnSpPr>
          <p:nvPr/>
        </p:nvCxnSpPr>
        <p:spPr bwMode="auto">
          <a:xfrm>
            <a:off x="5361473" y="1370385"/>
            <a:ext cx="1" cy="8768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>
            <a:off x="6012160" y="1370385"/>
            <a:ext cx="1584176" cy="7624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ZoneTexte 3"/>
          <p:cNvSpPr txBox="1"/>
          <p:nvPr/>
        </p:nvSpPr>
        <p:spPr>
          <a:xfrm>
            <a:off x="2418164" y="908720"/>
            <a:ext cx="5154232" cy="461665"/>
          </a:xfrm>
          <a:prstGeom prst="rect">
            <a:avLst/>
          </a:prstGeom>
          <a:solidFill>
            <a:srgbClr val="00000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FAT SUPPRESSION TECHNIQUES</a:t>
            </a:r>
            <a:endParaRPr lang="fr-FR" sz="2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07504" y="5118283"/>
            <a:ext cx="1245854" cy="83099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CHESS</a:t>
            </a:r>
          </a:p>
          <a:p>
            <a:pPr algn="ctr"/>
            <a:r>
              <a:rPr lang="fr-FR" sz="2400" b="1" dirty="0" smtClean="0"/>
              <a:t>(</a:t>
            </a:r>
            <a:r>
              <a:rPr lang="fr-FR" sz="2400" b="1" dirty="0" err="1" smtClean="0"/>
              <a:t>fatsat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477220" y="5118283"/>
            <a:ext cx="1654620" cy="83099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Water</a:t>
            </a:r>
          </a:p>
          <a:p>
            <a:pPr algn="ctr"/>
            <a:r>
              <a:rPr lang="fr-FR" sz="2400" b="1" dirty="0" smtClean="0"/>
              <a:t>Excitation</a:t>
            </a:r>
            <a:endParaRPr lang="fr-FR" sz="2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3362534" y="5118283"/>
            <a:ext cx="3297698" cy="830997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DIXON</a:t>
            </a:r>
          </a:p>
          <a:p>
            <a:pPr algn="ctr"/>
            <a:r>
              <a:rPr lang="fr-FR" sz="2400" b="1" dirty="0" smtClean="0"/>
              <a:t>(fat water </a:t>
            </a:r>
            <a:r>
              <a:rPr lang="fr-FR" sz="2400" b="1" dirty="0" err="1" smtClean="0"/>
              <a:t>separation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4990892" y="3759423"/>
            <a:ext cx="88517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STIR</a:t>
            </a:r>
            <a:endParaRPr lang="fr-FR" sz="2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6925582" y="3759423"/>
            <a:ext cx="1102802" cy="4616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SPAIR</a:t>
            </a:r>
            <a:endParaRPr lang="fr-FR" sz="2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8133684" y="3759423"/>
            <a:ext cx="902812" cy="4616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SPIR</a:t>
            </a:r>
            <a:endParaRPr lang="fr-FR" sz="2400" b="1" dirty="0"/>
          </a:p>
        </p:txBody>
      </p:sp>
      <p:cxnSp>
        <p:nvCxnSpPr>
          <p:cNvPr id="24" name="Connecteur droit avec flèche 23"/>
          <p:cNvCxnSpPr/>
          <p:nvPr/>
        </p:nvCxnSpPr>
        <p:spPr bwMode="auto">
          <a:xfrm>
            <a:off x="5364088" y="2780928"/>
            <a:ext cx="1" cy="8768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>
            <a:off x="539552" y="2624138"/>
            <a:ext cx="1" cy="24941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>
            <a:off x="2267743" y="2636912"/>
            <a:ext cx="1" cy="24941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 bwMode="auto">
          <a:xfrm>
            <a:off x="3563887" y="2636912"/>
            <a:ext cx="1" cy="24941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ZoneTexte 6"/>
          <p:cNvSpPr txBox="1"/>
          <p:nvPr/>
        </p:nvSpPr>
        <p:spPr>
          <a:xfrm>
            <a:off x="179512" y="2247255"/>
            <a:ext cx="3678108" cy="46736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CHEMICAL SHIFT</a:t>
            </a:r>
            <a:endParaRPr lang="fr-FR" sz="2400" b="1" dirty="0"/>
          </a:p>
        </p:txBody>
      </p:sp>
      <p:cxnSp>
        <p:nvCxnSpPr>
          <p:cNvPr id="29" name="Connecteur droit avec flèche 28"/>
          <p:cNvCxnSpPr/>
          <p:nvPr/>
        </p:nvCxnSpPr>
        <p:spPr bwMode="auto">
          <a:xfrm>
            <a:off x="7740351" y="2780928"/>
            <a:ext cx="1" cy="8768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>
            <a:off x="8604447" y="2780928"/>
            <a:ext cx="1" cy="8768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="" xmlns:p14="http://schemas.microsoft.com/office/powerpoint/2010/main" val="241191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T2 W vs T2 F</a:t>
            </a:r>
            <a:endParaRPr lang="fr-FR" dirty="0"/>
          </a:p>
        </p:txBody>
      </p:sp>
      <p:pic>
        <p:nvPicPr>
          <p:cNvPr id="5" name="Picture 2" descr="C:\Users\hg\Dropbox\dixon\fig 1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726" r="51966" b="8107"/>
          <a:stretch/>
        </p:blipFill>
        <p:spPr bwMode="auto">
          <a:xfrm>
            <a:off x="0" y="2714620"/>
            <a:ext cx="4454907" cy="3208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1520" y="1446051"/>
            <a:ext cx="5650738" cy="594778"/>
          </a:xfrm>
        </p:spPr>
        <p:txBody>
          <a:bodyPr/>
          <a:lstStyle/>
          <a:p>
            <a:r>
              <a:rPr lang="fr-FR" dirty="0" smtClean="0"/>
              <a:t> Stress fracture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85852" y="2276872"/>
            <a:ext cx="2121030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T2 DIXON WATER</a:t>
            </a:r>
            <a:endParaRPr lang="fr-FR" dirty="0"/>
          </a:p>
        </p:txBody>
      </p:sp>
      <p:pic>
        <p:nvPicPr>
          <p:cNvPr id="8" name="Picture 2" descr="C:\Users\hg\Dropbox\dixon\fig 1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322" t="5177" r="4371" b="58333"/>
          <a:stretch/>
        </p:blipFill>
        <p:spPr bwMode="auto">
          <a:xfrm>
            <a:off x="4653464" y="2714620"/>
            <a:ext cx="4419130" cy="3143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995955" y="2276872"/>
            <a:ext cx="1719317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T2 DIXON FAT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3957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T1 vs DIXON T2 IN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1520" y="1196752"/>
            <a:ext cx="6320744" cy="1573508"/>
          </a:xfrm>
        </p:spPr>
        <p:txBody>
          <a:bodyPr/>
          <a:lstStyle/>
          <a:p>
            <a:r>
              <a:rPr lang="fr-FR" sz="3200" dirty="0" smtClean="0"/>
              <a:t> Stress </a:t>
            </a:r>
            <a:r>
              <a:rPr lang="fr-FR" sz="3200" dirty="0" smtClean="0"/>
              <a:t>fracture</a:t>
            </a:r>
          </a:p>
          <a:p>
            <a:r>
              <a:rPr lang="fr-FR" sz="3200" dirty="0" smtClean="0"/>
              <a:t>T2 DIXON IN [water + fat] </a:t>
            </a:r>
            <a:r>
              <a:rPr lang="fr-FR" sz="3200" dirty="0" smtClean="0">
                <a:latin typeface="Arial"/>
                <a:cs typeface="Arial"/>
              </a:rPr>
              <a:t>≈ PD </a:t>
            </a:r>
            <a:endParaRPr lang="fr-FR" sz="3200" dirty="0" smtClean="0"/>
          </a:p>
        </p:txBody>
      </p:sp>
      <p:pic>
        <p:nvPicPr>
          <p:cNvPr id="13" name="Picture 2" descr="C:\Users\hg\Dropbox\dixon\fig 1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2" t="4742" r="52136" b="58827"/>
          <a:stretch/>
        </p:blipFill>
        <p:spPr bwMode="auto">
          <a:xfrm>
            <a:off x="0" y="3143248"/>
            <a:ext cx="4509634" cy="3209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071670" y="2488164"/>
            <a:ext cx="453970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T1</a:t>
            </a:r>
            <a:endParaRPr lang="fr-FR" dirty="0"/>
          </a:p>
        </p:txBody>
      </p:sp>
      <p:pic>
        <p:nvPicPr>
          <p:cNvPr id="6" name="Picture 2" descr="C:\Users\hg\Dropbox\dixon\fig 1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78" t="52352" r="1874" b="10127"/>
          <a:stretch/>
        </p:blipFill>
        <p:spPr bwMode="auto">
          <a:xfrm>
            <a:off x="4614813" y="3143248"/>
            <a:ext cx="4386343" cy="3214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885508" y="2488164"/>
            <a:ext cx="1544012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T2 DIXON IN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395756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 smtClean="0"/>
              <a:t>T2 IN </a:t>
            </a:r>
            <a:r>
              <a:rPr lang="fr-FR" dirty="0" smtClean="0"/>
              <a:t>vs </a:t>
            </a:r>
            <a:r>
              <a:rPr lang="fr-FR" dirty="0" smtClean="0"/>
              <a:t>T2 W</a:t>
            </a:r>
            <a:endParaRPr lang="fr-FR" dirty="0"/>
          </a:p>
        </p:txBody>
      </p:sp>
      <p:pic>
        <p:nvPicPr>
          <p:cNvPr id="6" name="Picture 2" descr="D:\COLLECTION RADIOLOGIE\dixon\GUILLAUMIN^Jacqueline_EX20140428_0_SE3_IM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916" t="20032" r="16028" b="40767"/>
          <a:stretch/>
        </p:blipFill>
        <p:spPr bwMode="auto">
          <a:xfrm>
            <a:off x="683567" y="1700809"/>
            <a:ext cx="3980305" cy="4687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COLLECTION RADIOLOGIE\dixon\GUILLAUMIN^Jacqueline_EX20140428_2_SE6_IM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87" t="20650" r="14108" b="38123"/>
          <a:stretch/>
        </p:blipFill>
        <p:spPr bwMode="auto">
          <a:xfrm>
            <a:off x="4644008" y="1700808"/>
            <a:ext cx="3888432" cy="4711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763688" y="133147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IN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292080" y="1331476"/>
            <a:ext cx="211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DIXON T2 WATER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12011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CONGRES\TUNIS 2015\Nowakowska\T1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39" t="1457" r="18880" b="1616"/>
          <a:stretch/>
        </p:blipFill>
        <p:spPr bwMode="auto">
          <a:xfrm>
            <a:off x="6156176" y="2014255"/>
            <a:ext cx="2734385" cy="4727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CONGRES\TUNIS 2015\Nowakowska\DIXT2F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69" t="2940" r="21108" b="2129"/>
          <a:stretch/>
        </p:blipFill>
        <p:spPr bwMode="auto">
          <a:xfrm>
            <a:off x="3275856" y="2014254"/>
            <a:ext cx="2463766" cy="4727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CONGRES\TUNIS 2015\Nowakowska\DixT2W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45" r="18850"/>
          <a:stretch/>
        </p:blipFill>
        <p:spPr bwMode="auto">
          <a:xfrm>
            <a:off x="251520" y="2014254"/>
            <a:ext cx="2592288" cy="4727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T2W vs T2F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4872" y="1412776"/>
            <a:ext cx="8236717" cy="594778"/>
          </a:xfrm>
        </p:spPr>
        <p:txBody>
          <a:bodyPr/>
          <a:lstStyle/>
          <a:p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a « fat » </a:t>
            </a:r>
            <a:r>
              <a:rPr lang="fr-FR" dirty="0" err="1" smtClean="0"/>
              <a:t>sequence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7544" y="6297923"/>
            <a:ext cx="2520280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DIXON T2 WATER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999429" y="6300028"/>
            <a:ext cx="2868715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DIXON T2 FAT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667148" y="6297923"/>
            <a:ext cx="2868715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T1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983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COLLECTION RADIOLOGIE\dixon\ARAPIS^Isabelle_EX20130513_1_SE4_IM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89" t="14676" r="14222" b="32210"/>
          <a:stretch/>
        </p:blipFill>
        <p:spPr bwMode="auto">
          <a:xfrm>
            <a:off x="1596627" y="332656"/>
            <a:ext cx="3452710" cy="6174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COLLECTION RADIOLOGIE\dixon\ARAPIS^Isabelle_EX20130513_0_SE3_IM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836" t="14676" r="16891" b="32210"/>
          <a:stretch/>
        </p:blipFill>
        <p:spPr bwMode="auto">
          <a:xfrm>
            <a:off x="4572000" y="339758"/>
            <a:ext cx="3240360" cy="6195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460039" y="6166016"/>
            <a:ext cx="17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DIXON T2 FAT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97798" y="616601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T1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77825" y="260648"/>
            <a:ext cx="8289925" cy="657225"/>
          </a:xfrm>
        </p:spPr>
        <p:txBody>
          <a:bodyPr/>
          <a:lstStyle/>
          <a:p>
            <a:r>
              <a:rPr lang="fr-FR" dirty="0" smtClean="0"/>
              <a:t>T1 vs DIXON T2 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071546"/>
            <a:ext cx="8264525" cy="594778"/>
          </a:xfrm>
        </p:spPr>
        <p:txBody>
          <a:bodyPr/>
          <a:lstStyle/>
          <a:p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T1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0366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CONGRES\TUNIS 2015\Walewska\Dix T2 fat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159" r="33523"/>
          <a:stretch/>
        </p:blipFill>
        <p:spPr bwMode="auto">
          <a:xfrm>
            <a:off x="4899282" y="1052737"/>
            <a:ext cx="2697054" cy="5805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ONGRES\TUNIS 2015\Walewska\sagT107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38" r="32806"/>
          <a:stretch/>
        </p:blipFill>
        <p:spPr bwMode="auto">
          <a:xfrm>
            <a:off x="1276710" y="1052737"/>
            <a:ext cx="2829464" cy="5805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738" y="1071546"/>
            <a:ext cx="8264525" cy="594778"/>
          </a:xfrm>
        </p:spPr>
        <p:txBody>
          <a:bodyPr/>
          <a:lstStyle/>
          <a:p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60039" y="6372036"/>
            <a:ext cx="17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DIXON T2 FAT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97798" y="637203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T1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77825" y="260648"/>
            <a:ext cx="8289925" cy="657225"/>
          </a:xfrm>
        </p:spPr>
        <p:txBody>
          <a:bodyPr/>
          <a:lstStyle/>
          <a:p>
            <a:r>
              <a:rPr lang="fr-FR" dirty="0" smtClean="0"/>
              <a:t>T1 vs DIXON T2 F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9734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CONGRES\TUNIS 2015\Guibert\T1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15" r="32133"/>
          <a:stretch/>
        </p:blipFill>
        <p:spPr bwMode="auto">
          <a:xfrm>
            <a:off x="1332559" y="1186081"/>
            <a:ext cx="2096433" cy="5593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T1 vs DIXON T2 F</a:t>
            </a:r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6070157" y="1200890"/>
            <a:ext cx="2073743" cy="5578541"/>
            <a:chOff x="6070157" y="1200890"/>
            <a:chExt cx="2073743" cy="5578541"/>
          </a:xfrm>
        </p:grpSpPr>
        <p:pic>
          <p:nvPicPr>
            <p:cNvPr id="13316" name="Picture 4" descr="F:\CONGRES\TUNIS 2015\Guibert\DIX T2F.jpg"/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505" r="32037"/>
            <a:stretch/>
          </p:blipFill>
          <p:spPr bwMode="auto">
            <a:xfrm>
              <a:off x="6070157" y="1200890"/>
              <a:ext cx="2073743" cy="55785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6071149" y="6317766"/>
              <a:ext cx="1784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DIX T2 FAT</a:t>
              </a:r>
              <a:endPara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700800" y="635171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</a:rPr>
              <a:t>T1</a:t>
            </a:r>
            <a:endParaRPr lang="fr-FR" sz="2400" b="1" dirty="0">
              <a:solidFill>
                <a:srgbClr val="FFFFFF"/>
              </a:solidFill>
            </a:endParaRPr>
          </a:p>
        </p:txBody>
      </p:sp>
      <p:pic>
        <p:nvPicPr>
          <p:cNvPr id="13317" name="Picture 5" descr="F:\CONGRES\TUNIS 2015\Guibert\DIXT2W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07" r="33265"/>
          <a:stretch/>
        </p:blipFill>
        <p:spPr bwMode="auto">
          <a:xfrm>
            <a:off x="3571868" y="1200890"/>
            <a:ext cx="2062247" cy="5578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640249" y="6351711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W</a:t>
            </a:r>
            <a:endParaRPr lang="fr-F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39738" y="1071546"/>
            <a:ext cx="8264525" cy="594778"/>
          </a:xfrm>
        </p:spPr>
        <p:txBody>
          <a:bodyPr/>
          <a:lstStyle/>
          <a:p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T1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9676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D:\COLLECTION RADIOLOGIE\dixon\PLEXCOMP2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000" contrast="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8" y="2060848"/>
            <a:ext cx="6651646" cy="4573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BRACHIAL PLEXUS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4872" y="1412776"/>
            <a:ext cx="8236717" cy="594778"/>
          </a:xfrm>
        </p:spPr>
        <p:txBody>
          <a:bodyPr/>
          <a:lstStyle/>
          <a:p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a « fat » </a:t>
            </a:r>
            <a:r>
              <a:rPr lang="fr-FR" dirty="0" err="1" smtClean="0"/>
              <a:t>sequence</a:t>
            </a:r>
            <a:endParaRPr lang="fr-FR" dirty="0"/>
          </a:p>
        </p:txBody>
      </p:sp>
      <p:pic>
        <p:nvPicPr>
          <p:cNvPr id="22531" name="Picture 3" descr="D:\COLLECTION RADIOLOGIE\dixon\PLEXUS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7"/>
            <a:ext cx="6651646" cy="4573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COLLECTION RADIOLOGIE\dixon\PLEXCOMP21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6"/>
            <a:ext cx="6651646" cy="4573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029859" y="2780928"/>
            <a:ext cx="1741941" cy="28803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412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 flipV="1">
            <a:off x="-72008" y="1285860"/>
            <a:ext cx="9351678" cy="3964946"/>
            <a:chOff x="-72008" y="1700808"/>
            <a:chExt cx="9351678" cy="3964946"/>
          </a:xfrm>
        </p:grpSpPr>
        <p:pic>
          <p:nvPicPr>
            <p:cNvPr id="4101" name="Picture 5" descr="D:\COLLECTION RADIOLOGIE\dixon\RIDEL^GUY_EX20131218_10_SE5_IM1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896" t="34320" r="31392" b="35424"/>
            <a:stretch/>
          </p:blipFill>
          <p:spPr bwMode="auto">
            <a:xfrm rot="16200000" flipH="1" flipV="1">
              <a:off x="5591435" y="1977517"/>
              <a:ext cx="3964944" cy="341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D:\COLLECTION RADIOLOGIE\dixon\RIDEL^GUY_EX20131218_18_SE500_IM1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316" t="34704" r="33549" b="36392"/>
            <a:stretch/>
          </p:blipFill>
          <p:spPr bwMode="auto">
            <a:xfrm rot="16200000" flipH="1" flipV="1">
              <a:off x="2817012" y="1927377"/>
              <a:ext cx="3964945" cy="351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D:\COLLECTION RADIOLOGIE\dixon\RIDEL^GUY_EX20131218_0_SE501_IM18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433" t="34438" r="32085" b="35593"/>
            <a:stretch/>
          </p:blipFill>
          <p:spPr bwMode="auto">
            <a:xfrm rot="5400000">
              <a:off x="-357018" y="1985820"/>
              <a:ext cx="3964944" cy="3394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RHEUMATOID ARTHRITIS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317" y="5857892"/>
            <a:ext cx="8264525" cy="982577"/>
          </a:xfrm>
          <a:solidFill>
            <a:srgbClr val="000000"/>
          </a:solidFill>
        </p:spPr>
        <p:txBody>
          <a:bodyPr/>
          <a:lstStyle/>
          <a:p>
            <a:r>
              <a:rPr lang="fr-FR" sz="3200" dirty="0" smtClean="0"/>
              <a:t>Active and structural </a:t>
            </a:r>
            <a:r>
              <a:rPr lang="fr-FR" sz="3200" dirty="0" err="1" smtClean="0"/>
              <a:t>lesions</a:t>
            </a:r>
            <a:r>
              <a:rPr lang="fr-FR" sz="3200" dirty="0" smtClean="0"/>
              <a:t> </a:t>
            </a:r>
            <a:r>
              <a:rPr lang="fr-FR" sz="3200" dirty="0" err="1" smtClean="0"/>
              <a:t>during</a:t>
            </a:r>
            <a:r>
              <a:rPr lang="fr-FR" sz="3200" dirty="0" smtClean="0"/>
              <a:t> the</a:t>
            </a:r>
            <a:r>
              <a:rPr lang="fr-FR" sz="3200" baseline="0" dirty="0" smtClean="0"/>
              <a:t> </a:t>
            </a:r>
            <a:r>
              <a:rPr lang="fr-FR" sz="3200" baseline="0" dirty="0" err="1" smtClean="0"/>
              <a:t>same</a:t>
            </a:r>
            <a:r>
              <a:rPr lang="fr-FR" sz="3200" baseline="0" dirty="0" smtClean="0"/>
              <a:t> </a:t>
            </a:r>
            <a:r>
              <a:rPr lang="fr-FR" sz="3200" baseline="0" dirty="0" err="1" smtClean="0"/>
              <a:t>sequence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327146" y="5397794"/>
            <a:ext cx="2520280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DIXON T2 WATER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999429" y="5397794"/>
            <a:ext cx="2868715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DIXON T2 FAT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93326" y="5397794"/>
            <a:ext cx="2868715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T1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987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 descr="D:\COLLECTION RADIOLOGIE\dixon\BARRAUD^Marie Rose_EX20140414_0_SE11_IM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3221" y="1329882"/>
            <a:ext cx="3735324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COLLECTION RADIOLOGIE\dixon\BARRAUD^Marie Rose_EX20140414_1_SE8_IM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735324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DIXON T1 IN &amp; W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2343" y="1214422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MR </a:t>
            </a:r>
            <a:r>
              <a:rPr lang="fr-FR" sz="3200" dirty="0" err="1" smtClean="0"/>
              <a:t>arthrography</a:t>
            </a:r>
            <a:endParaRPr lang="fr-FR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5868144" y="6057164"/>
            <a:ext cx="2116862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BEBEB"/>
                </a:solidFill>
              </a:rPr>
              <a:t>DIXON T1 WATER</a:t>
            </a:r>
            <a:endParaRPr lang="fr-FR" dirty="0">
              <a:solidFill>
                <a:srgbClr val="EBEBEB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38944" y="6057164"/>
            <a:ext cx="2283638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BEBEB"/>
                </a:solidFill>
              </a:rPr>
              <a:t>DIXON T1 GADO IN</a:t>
            </a:r>
            <a:endParaRPr lang="fr-FR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4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14646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DIXON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024" l="18452" r="81548">
                        <a14:foregroundMark x1="38095" y1="21429" x2="38095" y2="21429"/>
                        <a14:foregroundMark x1="37500" y1="72619" x2="37500" y2="72619"/>
                        <a14:foregroundMark x1="45833" y1="59524" x2="45833" y2="59524"/>
                        <a14:foregroundMark x1="45238" y1="47024" x2="45238" y2="47024"/>
                        <a14:foregroundMark x1="44643" y1="36310" x2="44643" y2="36310"/>
                        <a14:foregroundMark x1="44643" y1="27976" x2="44643" y2="27976"/>
                        <a14:foregroundMark x1="44643" y1="17262" x2="44643" y2="17262"/>
                        <a14:foregroundMark x1="45238" y1="10119" x2="45238" y2="10119"/>
                        <a14:foregroundMark x1="38095" y1="11310" x2="38095" y2="11310"/>
                        <a14:foregroundMark x1="26786" y1="18452" x2="26786" y2="18452"/>
                        <a14:foregroundMark x1="30952" y1="14881" x2="30952" y2="14881"/>
                        <a14:foregroundMark x1="48214" y1="6548" x2="48214" y2="6548"/>
                        <a14:foregroundMark x1="44643" y1="85714" x2="44643" y2="85714"/>
                        <a14:foregroundMark x1="40476" y1="9524" x2="40476" y2="9524"/>
                        <a14:foregroundMark x1="32143" y1="11310" x2="32143" y2="11310"/>
                        <a14:foregroundMark x1="30952" y1="13095" x2="30952" y2="13095"/>
                        <a14:foregroundMark x1="41667" y1="8333" x2="41667" y2="8333"/>
                        <a14:foregroundMark x1="33929" y1="10119" x2="33929" y2="10119"/>
                        <a14:foregroundMark x1="36905" y1="8929" x2="36905" y2="8929"/>
                        <a14:foregroundMark x1="40476" y1="7143" x2="40476" y2="7143"/>
                        <a14:foregroundMark x1="42262" y1="7143" x2="42262" y2="7143"/>
                        <a14:foregroundMark x1="44048" y1="7143" x2="44048" y2="7143"/>
                        <a14:foregroundMark x1="46429" y1="6548" x2="46429" y2="6548"/>
                        <a14:foregroundMark x1="46429" y1="5952" x2="46429" y2="5952"/>
                        <a14:foregroundMark x1="48214" y1="5952" x2="48214" y2="5952"/>
                        <a14:foregroundMark x1="48810" y1="5357" x2="48810" y2="5357"/>
                        <a14:foregroundMark x1="49405" y1="4167" x2="49405" y2="4167"/>
                        <a14:foregroundMark x1="42857" y1="7738" x2="42857" y2="7738"/>
                        <a14:foregroundMark x1="40476" y1="8333" x2="40476" y2="8333"/>
                        <a14:foregroundMark x1="36905" y1="10119" x2="36905" y2="10119"/>
                        <a14:foregroundMark x1="41071" y1="12500" x2="41071" y2="12500"/>
                        <a14:backgroundMark x1="42262" y1="2976" x2="42262" y2="2976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3023828" y="2593959"/>
            <a:ext cx="3222948" cy="29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7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OTHER ADVANTAGES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700809"/>
            <a:ext cx="8236717" cy="4749762"/>
          </a:xfrm>
        </p:spPr>
        <p:txBody>
          <a:bodyPr/>
          <a:lstStyle/>
          <a:p>
            <a:r>
              <a:rPr lang="en-US" dirty="0" smtClean="0"/>
              <a:t>Medullar edema </a:t>
            </a:r>
            <a:r>
              <a:rPr lang="en-US" dirty="0" err="1" smtClean="0"/>
              <a:t>vs</a:t>
            </a:r>
            <a:r>
              <a:rPr lang="en-US" dirty="0" smtClean="0"/>
              <a:t> tumor infiltration</a:t>
            </a:r>
          </a:p>
          <a:p>
            <a:r>
              <a:rPr lang="en-US" dirty="0" smtClean="0"/>
              <a:t>Read the images OUT &amp;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OUT = water – fat </a:t>
            </a:r>
            <a:r>
              <a:rPr lang="en-US" dirty="0" err="1" smtClean="0"/>
              <a:t>vs</a:t>
            </a:r>
            <a:r>
              <a:rPr lang="en-US" dirty="0" smtClean="0"/>
              <a:t> IN = water + fat</a:t>
            </a:r>
            <a:endParaRPr lang="en-US" dirty="0" smtClean="0"/>
          </a:p>
          <a:p>
            <a:r>
              <a:rPr lang="en-US" dirty="0" smtClean="0"/>
              <a:t>Edema: dramatic decrease of signal OUT </a:t>
            </a:r>
            <a:r>
              <a:rPr lang="en-US" dirty="0" err="1" smtClean="0"/>
              <a:t>vs</a:t>
            </a:r>
            <a:r>
              <a:rPr lang="en-US" dirty="0" smtClean="0"/>
              <a:t> IN (persistent bone marrow)</a:t>
            </a:r>
          </a:p>
          <a:p>
            <a:r>
              <a:rPr lang="en-US" dirty="0" smtClean="0"/>
              <a:t>Tumor: lower decrease of signal OUT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IN [no more fat] &lt; 35% (VPP 100% &amp; VPN 95.2%)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625918" y="6357958"/>
            <a:ext cx="551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 smtClean="0"/>
              <a:t>Erly</a:t>
            </a:r>
            <a:r>
              <a:rPr lang="fr-FR" sz="2400" i="1" dirty="0" smtClean="0"/>
              <a:t> WK et al. AJNR 2006;27(6):1183-8</a:t>
            </a:r>
            <a:endParaRPr lang="fr-FR" sz="2400" i="1" dirty="0"/>
          </a:p>
        </p:txBody>
      </p:sp>
    </p:spTree>
    <p:extLst>
      <p:ext uri="{BB962C8B-B14F-4D97-AF65-F5344CB8AC3E}">
        <p14:creationId xmlns="" xmlns:p14="http://schemas.microsoft.com/office/powerpoint/2010/main" val="41320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CONGRES\TUNIS 2015\Steunou\Dix T1 in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14" r="31312"/>
          <a:stretch/>
        </p:blipFill>
        <p:spPr bwMode="auto">
          <a:xfrm>
            <a:off x="286025" y="1188989"/>
            <a:ext cx="2197743" cy="5598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CONGRES\TUNIS 2015\Steunou\Dix T1 out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28" r="31396"/>
          <a:stretch/>
        </p:blipFill>
        <p:spPr bwMode="auto">
          <a:xfrm>
            <a:off x="2704286" y="1188990"/>
            <a:ext cx="2011730" cy="5598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CONGRES\TUNIS 2015\Steunou\Dix T1 F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37" r="32016"/>
          <a:stretch/>
        </p:blipFill>
        <p:spPr bwMode="auto">
          <a:xfrm>
            <a:off x="4892723" y="1215095"/>
            <a:ext cx="1911525" cy="5598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CONGRES\TUNIS 2015\Steunou\Dix T1w.jpg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26" r="30795"/>
          <a:stretch/>
        </p:blipFill>
        <p:spPr bwMode="auto">
          <a:xfrm>
            <a:off x="7024526" y="1217278"/>
            <a:ext cx="2011970" cy="5598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IN/OUT RATIO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496" y="6351711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T1 IN</a:t>
            </a:r>
            <a:endParaRPr lang="fr-FR" sz="2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339381" y="635171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T1 OUT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643637" y="6351711"/>
            <a:ext cx="1186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T1 FAT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059818" y="6351710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T1 W</a:t>
            </a:r>
            <a:endParaRPr lang="fr-FR" sz="2400" b="1" dirty="0"/>
          </a:p>
        </p:txBody>
      </p:sp>
    </p:spTree>
    <p:extLst>
      <p:ext uri="{BB962C8B-B14F-4D97-AF65-F5344CB8AC3E}">
        <p14:creationId xmlns="" xmlns:p14="http://schemas.microsoft.com/office/powerpoint/2010/main" val="28947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215313"/>
            <a:ext cx="8289925" cy="1093376"/>
          </a:xfrm>
        </p:spPr>
        <p:txBody>
          <a:bodyPr/>
          <a:lstStyle/>
          <a:p>
            <a:r>
              <a:rPr lang="fr-FR" sz="3600" dirty="0" smtClean="0"/>
              <a:t>QUANTIFICATION OF FAT </a:t>
            </a:r>
            <a:br>
              <a:rPr lang="fr-FR" sz="3600" dirty="0" smtClean="0"/>
            </a:br>
            <a:r>
              <a:rPr lang="fr-FR" sz="3600" dirty="0" smtClean="0"/>
              <a:t>AND DIXON</a:t>
            </a:r>
            <a:endParaRPr lang="fr-FR" sz="3600" dirty="0"/>
          </a:p>
        </p:txBody>
      </p:sp>
      <p:pic>
        <p:nvPicPr>
          <p:cNvPr id="4" name="Picture 8" descr="G:\q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72" r="30746"/>
          <a:stretch/>
        </p:blipFill>
        <p:spPr bwMode="auto">
          <a:xfrm>
            <a:off x="3054883" y="1581462"/>
            <a:ext cx="2903462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G:\q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72" r="30746"/>
          <a:stretch/>
        </p:blipFill>
        <p:spPr bwMode="auto">
          <a:xfrm>
            <a:off x="337411" y="1581462"/>
            <a:ext cx="2903462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graiss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33" r="30437"/>
          <a:stretch/>
        </p:blipFill>
        <p:spPr bwMode="auto">
          <a:xfrm>
            <a:off x="5664070" y="1556792"/>
            <a:ext cx="3084394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738" y="5467043"/>
            <a:ext cx="8264525" cy="1130309"/>
          </a:xfrm>
        </p:spPr>
        <p:txBody>
          <a:bodyPr/>
          <a:lstStyle/>
          <a:p>
            <a:r>
              <a:rPr lang="en-US" sz="3200" dirty="0" smtClean="0"/>
              <a:t>Mapping % fat/</a:t>
            </a:r>
            <a:r>
              <a:rPr lang="en-US" sz="3200" dirty="0" err="1" smtClean="0"/>
              <a:t>voxel</a:t>
            </a:r>
            <a:endParaRPr lang="en-US" sz="3200" dirty="0" smtClean="0"/>
          </a:p>
          <a:p>
            <a:r>
              <a:rPr lang="en-US" sz="3200" dirty="0" smtClean="0"/>
              <a:t>But T2* effect, </a:t>
            </a:r>
            <a:r>
              <a:rPr lang="en-US" sz="3200" u="sng" dirty="0" err="1" smtClean="0"/>
              <a:t>multipick</a:t>
            </a:r>
            <a:r>
              <a:rPr lang="en-US" sz="3200" dirty="0" smtClean="0"/>
              <a:t> fat spectrum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80223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F:\CONGRES\TUNIS 2015\Koucem\DixonT2W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444" r="33185" b="11078"/>
          <a:stretch/>
        </p:blipFill>
        <p:spPr bwMode="auto">
          <a:xfrm>
            <a:off x="6948265" y="149087"/>
            <a:ext cx="2195736" cy="6706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:\CONGRES\TUNIS 2015\Koucem\DIXT2OUT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878" r="34328" b="12458"/>
          <a:stretch/>
        </p:blipFill>
        <p:spPr bwMode="auto">
          <a:xfrm>
            <a:off x="4788024" y="149087"/>
            <a:ext cx="2160240" cy="6706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CONGRES\TUNIS 2015\Koucem\T1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64" r="34174" b="13900"/>
          <a:stretch/>
        </p:blipFill>
        <p:spPr bwMode="auto">
          <a:xfrm>
            <a:off x="-36512" y="149087"/>
            <a:ext cx="2242658" cy="6708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F:\CONGRES\TUNIS 2015\Koucem\DIXT2F.jpg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10" r="33254" b="11490"/>
          <a:stretch/>
        </p:blipFill>
        <p:spPr bwMode="auto">
          <a:xfrm>
            <a:off x="2267744" y="149087"/>
            <a:ext cx="2417809" cy="6706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DIXON T2 </a:t>
            </a:r>
            <a:r>
              <a:rPr lang="fr-FR" dirty="0" smtClean="0"/>
              <a:t>OUT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447726" y="630932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W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53774" y="6323904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F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72429" y="6307204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OUT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87901" y="635171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85720" y="928670"/>
            <a:ext cx="8704262" cy="1093376"/>
          </a:xfrm>
        </p:spPr>
        <p:txBody>
          <a:bodyPr/>
          <a:lstStyle/>
          <a:p>
            <a:r>
              <a:rPr lang="fr-FR" dirty="0" smtClean="0"/>
              <a:t>Sensitive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trabecular</a:t>
            </a:r>
            <a:r>
              <a:rPr lang="fr-FR" dirty="0" smtClean="0"/>
              <a:t> </a:t>
            </a:r>
            <a:r>
              <a:rPr lang="fr-FR" dirty="0" err="1" smtClean="0"/>
              <a:t>bone</a:t>
            </a:r>
            <a:r>
              <a:rPr lang="fr-FR" dirty="0" smtClean="0"/>
              <a:t> </a:t>
            </a:r>
            <a:r>
              <a:rPr lang="fr-FR" dirty="0" err="1" smtClean="0"/>
              <a:t>alterations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0404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VERTEBRAL ANGIOMA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231702" y="630932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W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685678" y="6307204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OUT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48946" y="635171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F:\CONGRES\TUNIS 2015\Dumenil\T1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32" t="6762" r="28960"/>
          <a:stretch/>
        </p:blipFill>
        <p:spPr bwMode="auto">
          <a:xfrm>
            <a:off x="98828" y="1609450"/>
            <a:ext cx="2816988" cy="4395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CONGRES\TUNIS 2015\Dumenil\DixT2out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52" t="1053" r="28334" b="17565"/>
          <a:stretch/>
        </p:blipFill>
        <p:spPr bwMode="auto">
          <a:xfrm>
            <a:off x="3123164" y="1625740"/>
            <a:ext cx="2816988" cy="4395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:\CONGRES\TUNIS 2015\Dumenil\DixT2w.jpg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87" t="6428" r="29878" b="17819"/>
          <a:stretch/>
        </p:blipFill>
        <p:spPr bwMode="auto">
          <a:xfrm>
            <a:off x="6228184" y="1609450"/>
            <a:ext cx="2816988" cy="4395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10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BONE vs DISC: </a:t>
            </a:r>
            <a:r>
              <a:rPr lang="fr-FR" dirty="0" smtClean="0"/>
              <a:t>DIXON T2 OUT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43670" y="630932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W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95936" y="6323904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F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6309319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 T2 OUT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F:\CONGRES\TUNIS 2015\Nguyen\DIX  T1out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46" t="23433" r="34121" b="9594"/>
          <a:stretch/>
        </p:blipFill>
        <p:spPr bwMode="auto">
          <a:xfrm>
            <a:off x="35496" y="1678857"/>
            <a:ext cx="2917373" cy="387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CONGRES\TUNIS 2015\Nguyen\DIXT2F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60" t="18513" r="33038" b="8676"/>
          <a:stretch/>
        </p:blipFill>
        <p:spPr bwMode="auto">
          <a:xfrm>
            <a:off x="3131840" y="1678858"/>
            <a:ext cx="2925462" cy="387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CONGRES\TUNIS 2015\Nguyen\DIXT2W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89" t="23333" r="32946" b="13840"/>
          <a:stretch/>
        </p:blipFill>
        <p:spPr bwMode="auto">
          <a:xfrm>
            <a:off x="6220045" y="1678859"/>
            <a:ext cx="2888459" cy="387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12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" y="436912"/>
            <a:ext cx="8289925" cy="650178"/>
          </a:xfrm>
        </p:spPr>
        <p:txBody>
          <a:bodyPr/>
          <a:lstStyle/>
          <a:p>
            <a:r>
              <a:rPr lang="fr-FR" dirty="0" smtClean="0"/>
              <a:t>OTHER ADVANTAGES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614904"/>
            <a:ext cx="8236717" cy="594778"/>
          </a:xfrm>
        </p:spPr>
        <p:txBody>
          <a:bodyPr/>
          <a:lstStyle/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to </a:t>
            </a:r>
            <a:r>
              <a:rPr lang="fr-FR" dirty="0" err="1" smtClean="0"/>
              <a:t>metal</a:t>
            </a:r>
            <a:r>
              <a:rPr lang="fr-FR" dirty="0" smtClean="0"/>
              <a:t> </a:t>
            </a:r>
            <a:r>
              <a:rPr lang="fr-FR" dirty="0" err="1" smtClean="0"/>
              <a:t>artifacts</a:t>
            </a:r>
            <a:r>
              <a:rPr lang="fr-FR" dirty="0" smtClean="0"/>
              <a:t> ?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368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FS/DIXON AND METAL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hg\Dropbox\dixon\fig 13.tif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7927"/>
            <a:ext cx="6672555" cy="49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15616" y="6093296"/>
            <a:ext cx="432048" cy="36004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427984" y="6093296"/>
            <a:ext cx="432048" cy="36004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9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COLLECTION RADIOLOGIE\dixon\VERCKEN DE VREUSCHMEN^Claire Jeanne_EX20140505_0_SE8_IM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12" t="18037" r="8362" b="17113"/>
          <a:stretch/>
        </p:blipFill>
        <p:spPr bwMode="auto">
          <a:xfrm>
            <a:off x="4351862" y="1500174"/>
            <a:ext cx="4292104" cy="48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COLLECTION RADIOLOGIE\dixon\VERCKEN DE VREUSCHMEN^Claire Jeanne_EX20140505_1_SE4_IM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68" t="19954" r="9409" b="15113"/>
          <a:stretch/>
        </p:blipFill>
        <p:spPr bwMode="auto">
          <a:xfrm>
            <a:off x="637086" y="1571612"/>
            <a:ext cx="3576235" cy="48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77825" y="433388"/>
            <a:ext cx="8289925" cy="657225"/>
          </a:xfrm>
        </p:spPr>
        <p:txBody>
          <a:bodyPr/>
          <a:lstStyle/>
          <a:p>
            <a:r>
              <a:rPr lang="fr-FR" dirty="0" smtClean="0"/>
              <a:t>FS/DIXON AND METAL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759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STIR/DIXON AND METAL</a:t>
            </a:r>
            <a:endParaRPr lang="fr-FR" dirty="0"/>
          </a:p>
        </p:txBody>
      </p:sp>
      <p:pic>
        <p:nvPicPr>
          <p:cNvPr id="10242" name="Picture 2" descr="G:\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10" t="-1928" r="11715"/>
          <a:stretch/>
        </p:blipFill>
        <p:spPr bwMode="auto">
          <a:xfrm>
            <a:off x="4786314" y="1408223"/>
            <a:ext cx="3282751" cy="48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c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84" t="9899" r="22575" b="9573"/>
          <a:stretch/>
        </p:blipFill>
        <p:spPr bwMode="auto">
          <a:xfrm>
            <a:off x="1785918" y="1836989"/>
            <a:ext cx="2959748" cy="46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64809" y="6211669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DIXON GADO</a:t>
            </a:r>
          </a:p>
          <a:p>
            <a:pPr algn="ctr"/>
            <a:r>
              <a:rPr lang="fr-FR" dirty="0" smtClean="0"/>
              <a:t>T1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10140" y="64886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STIR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473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14646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DIXON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024" l="18452" r="81548">
                        <a14:foregroundMark x1="38095" y1="21429" x2="38095" y2="21429"/>
                        <a14:foregroundMark x1="37500" y1="72619" x2="37500" y2="72619"/>
                        <a14:foregroundMark x1="45833" y1="59524" x2="45833" y2="59524"/>
                        <a14:foregroundMark x1="45238" y1="47024" x2="45238" y2="47024"/>
                        <a14:foregroundMark x1="44643" y1="36310" x2="44643" y2="36310"/>
                        <a14:foregroundMark x1="44643" y1="27976" x2="44643" y2="27976"/>
                        <a14:foregroundMark x1="44643" y1="17262" x2="44643" y2="17262"/>
                        <a14:foregroundMark x1="45238" y1="10119" x2="45238" y2="10119"/>
                        <a14:foregroundMark x1="38095" y1="11310" x2="38095" y2="11310"/>
                        <a14:foregroundMark x1="26786" y1="18452" x2="26786" y2="18452"/>
                        <a14:foregroundMark x1="30952" y1="14881" x2="30952" y2="14881"/>
                        <a14:foregroundMark x1="48214" y1="6548" x2="48214" y2="6548"/>
                        <a14:foregroundMark x1="44643" y1="85714" x2="44643" y2="85714"/>
                        <a14:foregroundMark x1="40476" y1="9524" x2="40476" y2="9524"/>
                        <a14:foregroundMark x1="32143" y1="11310" x2="32143" y2="11310"/>
                        <a14:foregroundMark x1="30952" y1="13095" x2="30952" y2="13095"/>
                        <a14:foregroundMark x1="41667" y1="8333" x2="41667" y2="8333"/>
                        <a14:foregroundMark x1="33929" y1="10119" x2="33929" y2="10119"/>
                        <a14:foregroundMark x1="36905" y1="8929" x2="36905" y2="8929"/>
                        <a14:foregroundMark x1="40476" y1="7143" x2="40476" y2="7143"/>
                        <a14:foregroundMark x1="42262" y1="7143" x2="42262" y2="7143"/>
                        <a14:foregroundMark x1="44048" y1="7143" x2="44048" y2="7143"/>
                        <a14:foregroundMark x1="46429" y1="6548" x2="46429" y2="6548"/>
                        <a14:foregroundMark x1="46429" y1="5952" x2="46429" y2="5952"/>
                        <a14:foregroundMark x1="48214" y1="5952" x2="48214" y2="5952"/>
                        <a14:foregroundMark x1="48810" y1="5357" x2="48810" y2="5357"/>
                        <a14:foregroundMark x1="49405" y1="4167" x2="49405" y2="4167"/>
                        <a14:foregroundMark x1="42857" y1="7738" x2="42857" y2="7738"/>
                        <a14:foregroundMark x1="40476" y1="8333" x2="40476" y2="8333"/>
                        <a14:foregroundMark x1="36905" y1="10119" x2="36905" y2="10119"/>
                        <a14:foregroundMark x1="41071" y1="12500" x2="41071" y2="12500"/>
                        <a14:backgroundMark x1="42262" y1="2976" x2="42262" y2="2976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3023828" y="2593959"/>
            <a:ext cx="3222948" cy="29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19572" y="3140968"/>
            <a:ext cx="2304256" cy="1093376"/>
          </a:xfrm>
        </p:spPr>
        <p:txBody>
          <a:bodyPr/>
          <a:lstStyle/>
          <a:p>
            <a:pPr marL="0" indent="0">
              <a:buNone/>
            </a:pPr>
            <a:r>
              <a:rPr lang="fr-FR" dirty="0" err="1" smtClean="0"/>
              <a:t>Keeping</a:t>
            </a:r>
            <a:r>
              <a:rPr lang="fr-FR" dirty="0" smtClean="0"/>
              <a:t> the fat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6598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54849"/>
            <a:ext cx="8236717" cy="594778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 err="1" smtClean="0"/>
              <a:t>Spine</a:t>
            </a:r>
            <a:endParaRPr lang="fr-FR" dirty="0"/>
          </a:p>
        </p:txBody>
      </p:sp>
      <p:pic>
        <p:nvPicPr>
          <p:cNvPr id="5124" name="Picture 4" descr="C:\Users\hg\Dropbox\dixon\fig 1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32" y="1196752"/>
            <a:ext cx="4629491" cy="561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77825" y="433388"/>
            <a:ext cx="8289925" cy="657225"/>
          </a:xfrm>
        </p:spPr>
        <p:txBody>
          <a:bodyPr/>
          <a:lstStyle/>
          <a:p>
            <a:r>
              <a:rPr lang="fr-FR" dirty="0" smtClean="0"/>
              <a:t>DIXON AND METAL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987824" y="6309320"/>
            <a:ext cx="288032" cy="36004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64088" y="6263657"/>
            <a:ext cx="288032" cy="36004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75856" y="1340768"/>
            <a:ext cx="14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T2 FAT SAT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521752" y="1387273"/>
            <a:ext cx="211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DIXON T2 WATER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8435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CONGRES\TUNIS 2015\Savouyaud\DixT1wGasdo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44" r="14996" b="1514"/>
          <a:stretch/>
        </p:blipFill>
        <p:spPr bwMode="auto">
          <a:xfrm>
            <a:off x="6026371" y="2420888"/>
            <a:ext cx="3057008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804248" y="5661248"/>
            <a:ext cx="2021707" cy="40011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AFD00"/>
                </a:solidFill>
              </a:rPr>
              <a:t>DIX T1 W </a:t>
            </a:r>
            <a:r>
              <a:rPr lang="fr-FR" sz="2000" b="1" dirty="0" err="1" smtClean="0">
                <a:solidFill>
                  <a:srgbClr val="FAFD00"/>
                </a:solidFill>
              </a:rPr>
              <a:t>Gado</a:t>
            </a:r>
            <a:endParaRPr lang="fr-FR" sz="2000" b="1" dirty="0">
              <a:solidFill>
                <a:srgbClr val="FAFD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395536" y="145884"/>
            <a:ext cx="8289925" cy="650178"/>
          </a:xfrm>
        </p:spPr>
        <p:txBody>
          <a:bodyPr/>
          <a:lstStyle/>
          <a:p>
            <a:r>
              <a:rPr lang="fr-FR" dirty="0" smtClean="0"/>
              <a:t>DIXON AND METAL</a:t>
            </a:r>
            <a:endParaRPr lang="fr-FR" dirty="0"/>
          </a:p>
        </p:txBody>
      </p:sp>
      <p:pic>
        <p:nvPicPr>
          <p:cNvPr id="17411" name="Picture 3" descr="F:\CONGRES\TUNIS 2015\Savouyaud\T1FSGado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78" t="10735" r="20681"/>
          <a:stretch/>
        </p:blipFill>
        <p:spPr bwMode="auto">
          <a:xfrm>
            <a:off x="2953717" y="2420888"/>
            <a:ext cx="3058443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826360" y="5661248"/>
            <a:ext cx="1609736" cy="40011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AFD00"/>
                </a:solidFill>
              </a:rPr>
              <a:t>T1 FS </a:t>
            </a:r>
            <a:r>
              <a:rPr lang="fr-FR" sz="2000" b="1" dirty="0" err="1" smtClean="0">
                <a:solidFill>
                  <a:srgbClr val="FAFD00"/>
                </a:solidFill>
              </a:rPr>
              <a:t>Gado</a:t>
            </a:r>
            <a:endParaRPr lang="fr-FR" sz="2000" b="1" dirty="0">
              <a:solidFill>
                <a:srgbClr val="FAFD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9124" y="5661248"/>
            <a:ext cx="1210588" cy="40011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AFD00"/>
                </a:solidFill>
              </a:rPr>
              <a:t>T1 </a:t>
            </a:r>
            <a:r>
              <a:rPr lang="fr-FR" sz="2000" b="1" dirty="0" err="1" smtClean="0">
                <a:solidFill>
                  <a:srgbClr val="FAFD00"/>
                </a:solidFill>
              </a:rPr>
              <a:t>Gado</a:t>
            </a:r>
            <a:endParaRPr lang="fr-FR" sz="2000" b="1" dirty="0">
              <a:solidFill>
                <a:srgbClr val="FAFD00"/>
              </a:solidFill>
            </a:endParaRPr>
          </a:p>
        </p:txBody>
      </p:sp>
      <p:pic>
        <p:nvPicPr>
          <p:cNvPr id="17412" name="Picture 4" descr="F:\CONGRES\TUNIS 2015\Savouyaud\T1 Gado.jp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28" t="3258" r="18015"/>
          <a:stretch/>
        </p:blipFill>
        <p:spPr bwMode="auto">
          <a:xfrm>
            <a:off x="-11074" y="2420888"/>
            <a:ext cx="2954783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73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>
          <a:xfrm>
            <a:off x="1214415" y="402558"/>
            <a:ext cx="6643734" cy="883302"/>
          </a:xfrm>
        </p:spPr>
        <p:txBody>
          <a:bodyPr/>
          <a:lstStyle/>
          <a:p>
            <a:r>
              <a:rPr lang="fr-FR" altLang="fr-FR" dirty="0" smtClean="0"/>
              <a:t>TAKE HOME POINTS</a:t>
            </a:r>
          </a:p>
        </p:txBody>
      </p:sp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179388" y="1785005"/>
            <a:ext cx="8964612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DIXON  sequences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Routinely used: very robust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Substitutes STIR or T2FS 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Substitutes T1 Gadolinium FS</a:t>
            </a:r>
          </a:p>
          <a:p>
            <a:pPr marL="1257300" lvl="2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Large FOV</a:t>
            </a:r>
          </a:p>
          <a:p>
            <a:pPr marL="1257300" lvl="2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Difficult FS anatomical areas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altLang="fr-FR" sz="3600" dirty="0" smtClean="0">
                <a:latin typeface="Arial" pitchFamily="34" charset="0"/>
              </a:rPr>
              <a:t> Look at other images thanT1w or T2w</a:t>
            </a:r>
            <a:endParaRPr lang="en-US" altLang="fr-FR" sz="3600" b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7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14646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DIXON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024" l="18452" r="81548">
                        <a14:foregroundMark x1="38095" y1="21429" x2="38095" y2="21429"/>
                        <a14:foregroundMark x1="37500" y1="72619" x2="37500" y2="72619"/>
                        <a14:foregroundMark x1="45833" y1="59524" x2="45833" y2="59524"/>
                        <a14:foregroundMark x1="45238" y1="47024" x2="45238" y2="47024"/>
                        <a14:foregroundMark x1="44643" y1="36310" x2="44643" y2="36310"/>
                        <a14:foregroundMark x1="44643" y1="27976" x2="44643" y2="27976"/>
                        <a14:foregroundMark x1="44643" y1="17262" x2="44643" y2="17262"/>
                        <a14:foregroundMark x1="45238" y1="10119" x2="45238" y2="10119"/>
                        <a14:foregroundMark x1="38095" y1="11310" x2="38095" y2="11310"/>
                        <a14:foregroundMark x1="26786" y1="18452" x2="26786" y2="18452"/>
                        <a14:foregroundMark x1="30952" y1="14881" x2="30952" y2="14881"/>
                        <a14:foregroundMark x1="48214" y1="6548" x2="48214" y2="6548"/>
                        <a14:foregroundMark x1="44643" y1="85714" x2="44643" y2="85714"/>
                        <a14:foregroundMark x1="40476" y1="9524" x2="40476" y2="9524"/>
                        <a14:foregroundMark x1="32143" y1="11310" x2="32143" y2="11310"/>
                        <a14:foregroundMark x1="30952" y1="13095" x2="30952" y2="13095"/>
                        <a14:foregroundMark x1="41667" y1="8333" x2="41667" y2="8333"/>
                        <a14:foregroundMark x1="33929" y1="10119" x2="33929" y2="10119"/>
                        <a14:foregroundMark x1="36905" y1="8929" x2="36905" y2="8929"/>
                        <a14:foregroundMark x1="40476" y1="7143" x2="40476" y2="7143"/>
                        <a14:foregroundMark x1="42262" y1="7143" x2="42262" y2="7143"/>
                        <a14:foregroundMark x1="44048" y1="7143" x2="44048" y2="7143"/>
                        <a14:foregroundMark x1="46429" y1="6548" x2="46429" y2="6548"/>
                        <a14:foregroundMark x1="46429" y1="5952" x2="46429" y2="5952"/>
                        <a14:foregroundMark x1="48214" y1="5952" x2="48214" y2="5952"/>
                        <a14:foregroundMark x1="48810" y1="5357" x2="48810" y2="5357"/>
                        <a14:foregroundMark x1="49405" y1="4167" x2="49405" y2="4167"/>
                        <a14:foregroundMark x1="42857" y1="7738" x2="42857" y2="7738"/>
                        <a14:foregroundMark x1="40476" y1="8333" x2="40476" y2="8333"/>
                        <a14:foregroundMark x1="36905" y1="10119" x2="36905" y2="10119"/>
                        <a14:foregroundMark x1="41071" y1="12500" x2="41071" y2="12500"/>
                        <a14:backgroundMark x1="42262" y1="2976" x2="42262" y2="2976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3023828" y="2593959"/>
            <a:ext cx="3222948" cy="29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"/>
          <p:cNvSpPr txBox="1">
            <a:spLocks/>
          </p:cNvSpPr>
          <p:nvPr/>
        </p:nvSpPr>
        <p:spPr bwMode="auto">
          <a:xfrm>
            <a:off x="6072198" y="3026229"/>
            <a:ext cx="2897224" cy="10933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/>
        </p:spPr>
        <p:txBody>
          <a:bodyPr vert="horz" wrap="square" lIns="92075" tIns="47625" rIns="92075" bIns="47625" numCol="1" anchor="ctr" anchorCtr="0" compatLnSpc="1">
            <a:prstTxWarp prst="textNoShape">
              <a:avLst/>
            </a:prstTxWarp>
            <a:spAutoFit/>
          </a:bodyPr>
          <a:lstStyle>
            <a:lvl1pPr marL="285750" indent="-285750" algn="l" defTabSz="915988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687388" indent="-230188" algn="l" defTabSz="915988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  <a:ea typeface="MS PGothic" pitchFamily="34" charset="-128"/>
              </a:defRPr>
            </a:lvl2pPr>
            <a:lvl3pPr marL="1144588" indent="-228600" algn="l" defTabSz="915988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  <a:ea typeface="MS PGothic" pitchFamily="34" charset="-128"/>
              </a:defRPr>
            </a:lvl3pPr>
            <a:lvl4pPr marL="1544638" indent="-173038" algn="l" defTabSz="915988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  <a:ea typeface="MS PGothic" pitchFamily="34" charset="-128"/>
              </a:defRPr>
            </a:lvl4pPr>
            <a:lvl5pPr marL="2003425" indent="-173038" algn="l" defTabSz="915988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  <a:ea typeface="MS PGothic" pitchFamily="34" charset="-128"/>
              </a:defRPr>
            </a:lvl5pPr>
            <a:lvl6pPr marL="2460625" indent="-173038" algn="l" defTabSz="91598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</a:defRPr>
            </a:lvl6pPr>
            <a:lvl7pPr marL="2917825" indent="-173038" algn="l" defTabSz="91598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</a:defRPr>
            </a:lvl7pPr>
            <a:lvl8pPr marL="3375025" indent="-173038" algn="l" defTabSz="91598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</a:defRPr>
            </a:lvl8pPr>
            <a:lvl9pPr marL="3832225" indent="-173038" algn="l" defTabSz="91598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New York" charset="0"/>
              <a:buChar char="•"/>
              <a:defRPr sz="3600">
                <a:solidFill>
                  <a:srgbClr val="F1F1F1"/>
                </a:solidFill>
                <a:latin typeface="+mn-lt"/>
              </a:defRPr>
            </a:lvl9pPr>
          </a:lstStyle>
          <a:p>
            <a:pPr marL="0" indent="0" algn="ctr">
              <a:buClr>
                <a:srgbClr val="FF0000"/>
              </a:buClr>
              <a:buFont typeface="New York" charset="0"/>
              <a:buNone/>
            </a:pPr>
            <a:r>
              <a:rPr lang="fr-FR" kern="0" dirty="0" err="1" smtClean="0">
                <a:solidFill>
                  <a:srgbClr val="000000"/>
                </a:solidFill>
              </a:rPr>
              <a:t>Suppressing</a:t>
            </a:r>
            <a:r>
              <a:rPr lang="fr-FR" kern="0" dirty="0" smtClean="0">
                <a:solidFill>
                  <a:srgbClr val="000000"/>
                </a:solidFill>
              </a:rPr>
              <a:t> the fat</a:t>
            </a:r>
            <a:endParaRPr lang="fr-F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3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DIXON: GOALS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idx="1"/>
          </p:nvPr>
        </p:nvSpPr>
        <p:spPr>
          <a:xfrm>
            <a:off x="323528" y="2996952"/>
            <a:ext cx="8280920" cy="2607637"/>
          </a:xfrm>
        </p:spPr>
        <p:txBody>
          <a:bodyPr/>
          <a:lstStyle/>
          <a:p>
            <a:pPr marL="514350" indent="-514350" eaLnBrk="1" hangingPunct="1">
              <a:buClr>
                <a:schemeClr val="tx1"/>
              </a:buClr>
              <a:buFont typeface="+mj-lt"/>
              <a:buAutoNum type="arabicPeriod"/>
            </a:pPr>
            <a:r>
              <a:rPr lang="en-US" sz="3200" dirty="0" smtClean="0"/>
              <a:t>If possible with only one acquisition time</a:t>
            </a:r>
          </a:p>
          <a:p>
            <a:pPr marL="514350" indent="-514350" eaLnBrk="1" hangingPunct="1">
              <a:buClr>
                <a:schemeClr val="tx1"/>
              </a:buClr>
              <a:buFont typeface="+mj-lt"/>
              <a:buAutoNum type="arabicPeriod"/>
            </a:pPr>
            <a:r>
              <a:rPr lang="en-US" sz="3200" dirty="0" smtClean="0"/>
              <a:t>If possible with the same weighting (T1 or T2)</a:t>
            </a:r>
          </a:p>
          <a:p>
            <a:pPr marL="514350" indent="-514350" eaLnBrk="1" hangingPunct="1">
              <a:buClr>
                <a:schemeClr val="tx1"/>
              </a:buClr>
              <a:buFont typeface="+mj-lt"/>
              <a:buAutoNum type="arabicPeriod"/>
            </a:pPr>
            <a:r>
              <a:rPr lang="en-US" sz="3200" dirty="0" smtClean="0"/>
              <a:t>If possible with a high quality of fat suppression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1516142"/>
            <a:ext cx="8529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TO GET SEQUENCES WITHOUT AND WITH</a:t>
            </a:r>
          </a:p>
          <a:p>
            <a:pPr algn="ctr"/>
            <a:r>
              <a:rPr lang="fr-FR" sz="3200" dirty="0" smtClean="0"/>
              <a:t>FAT SUPPRESSION:</a:t>
            </a:r>
            <a:endParaRPr lang="fr-FR" sz="3200" dirty="0"/>
          </a:p>
        </p:txBody>
      </p:sp>
    </p:spTree>
    <p:extLst>
      <p:ext uri="{BB962C8B-B14F-4D97-AF65-F5344CB8AC3E}">
        <p14:creationId xmlns="" xmlns:p14="http://schemas.microsoft.com/office/powerpoint/2010/main" val="9014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ZoneTexte 45"/>
          <p:cNvSpPr txBox="1"/>
          <p:nvPr/>
        </p:nvSpPr>
        <p:spPr>
          <a:xfrm>
            <a:off x="1530834" y="148078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2.4 ms</a:t>
            </a:r>
            <a:endParaRPr lang="fr-FR" sz="2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406460" y="148478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4.8 ms</a:t>
            </a:r>
            <a:endParaRPr lang="fr-FR" sz="2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1152202" y="3356992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OUT OF PHASE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6300192" y="324756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 PHASE</a:t>
            </a:r>
            <a:endParaRPr lang="fr-FR" dirty="0"/>
          </a:p>
        </p:txBody>
      </p: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WHAT IS DIXON ?</a:t>
            </a:r>
          </a:p>
        </p:txBody>
      </p:sp>
      <p:pic>
        <p:nvPicPr>
          <p:cNvPr id="3" name="OUT OF PHAS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16898"/>
            <a:ext cx="4321468" cy="3241101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 bwMode="auto">
          <a:xfrm>
            <a:off x="3966650" y="1229789"/>
            <a:ext cx="68110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7" name="Connecteur droit 6"/>
          <p:cNvCxnSpPr>
            <a:endCxn id="10" idx="0"/>
          </p:cNvCxnSpPr>
          <p:nvPr/>
        </p:nvCxnSpPr>
        <p:spPr bwMode="auto">
          <a:xfrm flipV="1">
            <a:off x="683568" y="2532444"/>
            <a:ext cx="564364" cy="90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orme libre 9"/>
          <p:cNvSpPr/>
          <p:nvPr/>
        </p:nvSpPr>
        <p:spPr bwMode="auto">
          <a:xfrm>
            <a:off x="1247932" y="2204864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23" name="Forme libre 22"/>
          <p:cNvSpPr/>
          <p:nvPr/>
        </p:nvSpPr>
        <p:spPr bwMode="auto">
          <a:xfrm>
            <a:off x="2321156" y="2704276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cxnSp>
        <p:nvCxnSpPr>
          <p:cNvPr id="31" name="Connecteur droit 30"/>
          <p:cNvCxnSpPr/>
          <p:nvPr/>
        </p:nvCxnSpPr>
        <p:spPr bwMode="auto">
          <a:xfrm flipV="1">
            <a:off x="1293398" y="2987948"/>
            <a:ext cx="1046354" cy="90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V="1">
            <a:off x="1411705" y="2132856"/>
            <a:ext cx="1144071" cy="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37" name="spin vitesse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409" y="3567403"/>
            <a:ext cx="4453450" cy="3340090"/>
          </a:xfrm>
          <a:prstGeom prst="rect">
            <a:avLst/>
          </a:prstGeom>
        </p:spPr>
      </p:pic>
      <p:cxnSp>
        <p:nvCxnSpPr>
          <p:cNvPr id="39" name="Connecteur droit 38"/>
          <p:cNvCxnSpPr>
            <a:endCxn id="42" idx="0"/>
          </p:cNvCxnSpPr>
          <p:nvPr/>
        </p:nvCxnSpPr>
        <p:spPr bwMode="auto">
          <a:xfrm flipV="1">
            <a:off x="5508104" y="2532444"/>
            <a:ext cx="564364" cy="90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Forme libre 41"/>
          <p:cNvSpPr/>
          <p:nvPr/>
        </p:nvSpPr>
        <p:spPr bwMode="auto">
          <a:xfrm>
            <a:off x="6072468" y="2204864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sp>
        <p:nvSpPr>
          <p:cNvPr id="43" name="Forme libre 42"/>
          <p:cNvSpPr/>
          <p:nvPr/>
        </p:nvSpPr>
        <p:spPr bwMode="auto">
          <a:xfrm>
            <a:off x="7145692" y="2704276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neva" charset="0"/>
            </a:endParaRPr>
          </a:p>
        </p:txBody>
      </p:sp>
      <p:cxnSp>
        <p:nvCxnSpPr>
          <p:cNvPr id="44" name="Connecteur droit 43"/>
          <p:cNvCxnSpPr/>
          <p:nvPr/>
        </p:nvCxnSpPr>
        <p:spPr bwMode="auto">
          <a:xfrm flipV="1">
            <a:off x="6117934" y="2987948"/>
            <a:ext cx="1046354" cy="90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avec flèche 44"/>
          <p:cNvCxnSpPr/>
          <p:nvPr/>
        </p:nvCxnSpPr>
        <p:spPr bwMode="auto">
          <a:xfrm flipV="1">
            <a:off x="6236241" y="2132856"/>
            <a:ext cx="1144071" cy="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3801107" y="2541449"/>
            <a:ext cx="456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FAT</a:t>
            </a:r>
            <a:endParaRPr lang="fr-FR" sz="12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357686" y="2541449"/>
            <a:ext cx="7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WATER</a:t>
            </a:r>
            <a:endParaRPr lang="fr-FR" sz="1200" dirty="0"/>
          </a:p>
        </p:txBody>
      </p:sp>
      <p:sp>
        <p:nvSpPr>
          <p:cNvPr id="52" name="ZoneTexte 51"/>
          <p:cNvSpPr txBox="1"/>
          <p:nvPr/>
        </p:nvSpPr>
        <p:spPr>
          <a:xfrm>
            <a:off x="3864501" y="12687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BEBEB"/>
                </a:solidFill>
              </a:rPr>
              <a:t>208Hz</a:t>
            </a:r>
            <a:endParaRPr lang="fr-FR" dirty="0">
              <a:solidFill>
                <a:srgbClr val="EBEBEB"/>
              </a:solidFill>
            </a:endParaRPr>
          </a:p>
        </p:txBody>
      </p:sp>
      <p:sp>
        <p:nvSpPr>
          <p:cNvPr id="53" name="Forme libre 52"/>
          <p:cNvSpPr/>
          <p:nvPr/>
        </p:nvSpPr>
        <p:spPr bwMode="auto">
          <a:xfrm flipH="1">
            <a:off x="3899299" y="1301797"/>
            <a:ext cx="926225" cy="1122665"/>
          </a:xfrm>
          <a:custGeom>
            <a:avLst/>
            <a:gdLst>
              <a:gd name="connsiteX0" fmla="*/ 0 w 1710813"/>
              <a:gd name="connsiteY0" fmla="*/ 1373673 h 1392420"/>
              <a:gd name="connsiteX1" fmla="*/ 147484 w 1710813"/>
              <a:gd name="connsiteY1" fmla="*/ 1122951 h 1392420"/>
              <a:gd name="connsiteX2" fmla="*/ 324465 w 1710813"/>
              <a:gd name="connsiteY2" fmla="*/ 2073 h 1392420"/>
              <a:gd name="connsiteX3" fmla="*/ 427703 w 1710813"/>
              <a:gd name="connsiteY3" fmla="*/ 857480 h 1392420"/>
              <a:gd name="connsiteX4" fmla="*/ 545691 w 1710813"/>
              <a:gd name="connsiteY4" fmla="*/ 1344176 h 1392420"/>
              <a:gd name="connsiteX5" fmla="*/ 1106129 w 1710813"/>
              <a:gd name="connsiteY5" fmla="*/ 1314680 h 1392420"/>
              <a:gd name="connsiteX6" fmla="*/ 1342103 w 1710813"/>
              <a:gd name="connsiteY6" fmla="*/ 813234 h 1392420"/>
              <a:gd name="connsiteX7" fmla="*/ 1460091 w 1710813"/>
              <a:gd name="connsiteY7" fmla="*/ 1152447 h 1392420"/>
              <a:gd name="connsiteX8" fmla="*/ 1710813 w 1710813"/>
              <a:gd name="connsiteY8" fmla="*/ 1329428 h 1392420"/>
              <a:gd name="connsiteX0" fmla="*/ 0 w 1571847"/>
              <a:gd name="connsiteY0" fmla="*/ 1373673 h 1415464"/>
              <a:gd name="connsiteX1" fmla="*/ 147484 w 1571847"/>
              <a:gd name="connsiteY1" fmla="*/ 1122951 h 1415464"/>
              <a:gd name="connsiteX2" fmla="*/ 324465 w 1571847"/>
              <a:gd name="connsiteY2" fmla="*/ 2073 h 1415464"/>
              <a:gd name="connsiteX3" fmla="*/ 427703 w 1571847"/>
              <a:gd name="connsiteY3" fmla="*/ 857480 h 1415464"/>
              <a:gd name="connsiteX4" fmla="*/ 545691 w 1571847"/>
              <a:gd name="connsiteY4" fmla="*/ 1344176 h 1415464"/>
              <a:gd name="connsiteX5" fmla="*/ 1106129 w 1571847"/>
              <a:gd name="connsiteY5" fmla="*/ 1314680 h 1415464"/>
              <a:gd name="connsiteX6" fmla="*/ 1342103 w 1571847"/>
              <a:gd name="connsiteY6" fmla="*/ 813234 h 1415464"/>
              <a:gd name="connsiteX7" fmla="*/ 1460091 w 1571847"/>
              <a:gd name="connsiteY7" fmla="*/ 1152447 h 1415464"/>
              <a:gd name="connsiteX8" fmla="*/ 1571847 w 1571847"/>
              <a:gd name="connsiteY8" fmla="*/ 1415464 h 141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847" h="1415464">
                <a:moveTo>
                  <a:pt x="0" y="1373673"/>
                </a:moveTo>
                <a:cubicBezTo>
                  <a:pt x="46703" y="1362612"/>
                  <a:pt x="93407" y="1351551"/>
                  <a:pt x="147484" y="1122951"/>
                </a:cubicBezTo>
                <a:cubicBezTo>
                  <a:pt x="201562" y="894351"/>
                  <a:pt x="277762" y="46318"/>
                  <a:pt x="324465" y="2073"/>
                </a:cubicBezTo>
                <a:cubicBezTo>
                  <a:pt x="371168" y="-42172"/>
                  <a:pt x="390832" y="633796"/>
                  <a:pt x="427703" y="857480"/>
                </a:cubicBezTo>
                <a:cubicBezTo>
                  <a:pt x="464574" y="1081164"/>
                  <a:pt x="432620" y="1267976"/>
                  <a:pt x="545691" y="1344176"/>
                </a:cubicBezTo>
                <a:cubicBezTo>
                  <a:pt x="658762" y="1420376"/>
                  <a:pt x="973394" y="1403170"/>
                  <a:pt x="1106129" y="1314680"/>
                </a:cubicBezTo>
                <a:cubicBezTo>
                  <a:pt x="1238864" y="1226190"/>
                  <a:pt x="1283109" y="840273"/>
                  <a:pt x="1342103" y="813234"/>
                </a:cubicBezTo>
                <a:cubicBezTo>
                  <a:pt x="1401097" y="786195"/>
                  <a:pt x="1398639" y="1066415"/>
                  <a:pt x="1460091" y="1152447"/>
                </a:cubicBezTo>
                <a:cubicBezTo>
                  <a:pt x="1521543" y="1238479"/>
                  <a:pt x="1477212" y="1369989"/>
                  <a:pt x="1571847" y="1415464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53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ZoneTexte 45"/>
          <p:cNvSpPr txBox="1"/>
          <p:nvPr/>
        </p:nvSpPr>
        <p:spPr>
          <a:xfrm>
            <a:off x="1530834" y="148078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EBEBEB"/>
                </a:solidFill>
              </a:rPr>
              <a:t>2.4 ms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406460" y="148478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EBEBEB"/>
                </a:solidFill>
              </a:rPr>
              <a:t>4.8 ms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1152202" y="3356992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BEBEB"/>
                </a:solidFill>
              </a:rPr>
              <a:t>OUT OF PHASE</a:t>
            </a:r>
            <a:endParaRPr lang="fr-FR" dirty="0">
              <a:solidFill>
                <a:srgbClr val="EBEBEB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300192" y="324756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BEBEB"/>
                </a:solidFill>
              </a:rPr>
              <a:t>IN PHASE</a:t>
            </a:r>
            <a:endParaRPr lang="fr-FR" dirty="0">
              <a:solidFill>
                <a:srgbClr val="EBEBEB"/>
              </a:solidFill>
            </a:endParaRPr>
          </a:p>
        </p:txBody>
      </p: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76672"/>
            <a:ext cx="8892480" cy="650178"/>
          </a:xfrm>
          <a:solidFill>
            <a:srgbClr val="0000C8"/>
          </a:solidFill>
        </p:spPr>
        <p:txBody>
          <a:bodyPr/>
          <a:lstStyle/>
          <a:p>
            <a:pPr eaLnBrk="1" hangingPunct="1"/>
            <a:r>
              <a:rPr lang="fr-FR" dirty="0" smtClean="0"/>
              <a:t>WHAT IS DIXON ?</a:t>
            </a:r>
          </a:p>
        </p:txBody>
      </p:sp>
      <p:pic>
        <p:nvPicPr>
          <p:cNvPr id="3" name="OUT OF PHAS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16898"/>
            <a:ext cx="4321468" cy="3241101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 bwMode="auto">
          <a:xfrm flipH="1">
            <a:off x="3899299" y="1301797"/>
            <a:ext cx="926225" cy="1122665"/>
          </a:xfrm>
          <a:custGeom>
            <a:avLst/>
            <a:gdLst>
              <a:gd name="connsiteX0" fmla="*/ 0 w 1710813"/>
              <a:gd name="connsiteY0" fmla="*/ 1373673 h 1392420"/>
              <a:gd name="connsiteX1" fmla="*/ 147484 w 1710813"/>
              <a:gd name="connsiteY1" fmla="*/ 1122951 h 1392420"/>
              <a:gd name="connsiteX2" fmla="*/ 324465 w 1710813"/>
              <a:gd name="connsiteY2" fmla="*/ 2073 h 1392420"/>
              <a:gd name="connsiteX3" fmla="*/ 427703 w 1710813"/>
              <a:gd name="connsiteY3" fmla="*/ 857480 h 1392420"/>
              <a:gd name="connsiteX4" fmla="*/ 545691 w 1710813"/>
              <a:gd name="connsiteY4" fmla="*/ 1344176 h 1392420"/>
              <a:gd name="connsiteX5" fmla="*/ 1106129 w 1710813"/>
              <a:gd name="connsiteY5" fmla="*/ 1314680 h 1392420"/>
              <a:gd name="connsiteX6" fmla="*/ 1342103 w 1710813"/>
              <a:gd name="connsiteY6" fmla="*/ 813234 h 1392420"/>
              <a:gd name="connsiteX7" fmla="*/ 1460091 w 1710813"/>
              <a:gd name="connsiteY7" fmla="*/ 1152447 h 1392420"/>
              <a:gd name="connsiteX8" fmla="*/ 1710813 w 1710813"/>
              <a:gd name="connsiteY8" fmla="*/ 1329428 h 1392420"/>
              <a:gd name="connsiteX0" fmla="*/ 0 w 1571847"/>
              <a:gd name="connsiteY0" fmla="*/ 1373673 h 1415464"/>
              <a:gd name="connsiteX1" fmla="*/ 147484 w 1571847"/>
              <a:gd name="connsiteY1" fmla="*/ 1122951 h 1415464"/>
              <a:gd name="connsiteX2" fmla="*/ 324465 w 1571847"/>
              <a:gd name="connsiteY2" fmla="*/ 2073 h 1415464"/>
              <a:gd name="connsiteX3" fmla="*/ 427703 w 1571847"/>
              <a:gd name="connsiteY3" fmla="*/ 857480 h 1415464"/>
              <a:gd name="connsiteX4" fmla="*/ 545691 w 1571847"/>
              <a:gd name="connsiteY4" fmla="*/ 1344176 h 1415464"/>
              <a:gd name="connsiteX5" fmla="*/ 1106129 w 1571847"/>
              <a:gd name="connsiteY5" fmla="*/ 1314680 h 1415464"/>
              <a:gd name="connsiteX6" fmla="*/ 1342103 w 1571847"/>
              <a:gd name="connsiteY6" fmla="*/ 813234 h 1415464"/>
              <a:gd name="connsiteX7" fmla="*/ 1460091 w 1571847"/>
              <a:gd name="connsiteY7" fmla="*/ 1152447 h 1415464"/>
              <a:gd name="connsiteX8" fmla="*/ 1571847 w 1571847"/>
              <a:gd name="connsiteY8" fmla="*/ 1415464 h 141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847" h="1415464">
                <a:moveTo>
                  <a:pt x="0" y="1373673"/>
                </a:moveTo>
                <a:cubicBezTo>
                  <a:pt x="46703" y="1362612"/>
                  <a:pt x="93407" y="1351551"/>
                  <a:pt x="147484" y="1122951"/>
                </a:cubicBezTo>
                <a:cubicBezTo>
                  <a:pt x="201562" y="894351"/>
                  <a:pt x="277762" y="46318"/>
                  <a:pt x="324465" y="2073"/>
                </a:cubicBezTo>
                <a:cubicBezTo>
                  <a:pt x="371168" y="-42172"/>
                  <a:pt x="390832" y="633796"/>
                  <a:pt x="427703" y="857480"/>
                </a:cubicBezTo>
                <a:cubicBezTo>
                  <a:pt x="464574" y="1081164"/>
                  <a:pt x="432620" y="1267976"/>
                  <a:pt x="545691" y="1344176"/>
                </a:cubicBezTo>
                <a:cubicBezTo>
                  <a:pt x="658762" y="1420376"/>
                  <a:pt x="973394" y="1403170"/>
                  <a:pt x="1106129" y="1314680"/>
                </a:cubicBezTo>
                <a:cubicBezTo>
                  <a:pt x="1238864" y="1226190"/>
                  <a:pt x="1283109" y="840273"/>
                  <a:pt x="1342103" y="813234"/>
                </a:cubicBezTo>
                <a:cubicBezTo>
                  <a:pt x="1401097" y="786195"/>
                  <a:pt x="1398639" y="1066415"/>
                  <a:pt x="1460091" y="1152447"/>
                </a:cubicBezTo>
                <a:cubicBezTo>
                  <a:pt x="1521543" y="1238479"/>
                  <a:pt x="1477212" y="1369989"/>
                  <a:pt x="1571847" y="1415464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EBEBEB"/>
              </a:solidFill>
            </a:endParaRPr>
          </a:p>
        </p:txBody>
      </p:sp>
      <p:cxnSp>
        <p:nvCxnSpPr>
          <p:cNvPr id="7" name="Connecteur droit 6"/>
          <p:cNvCxnSpPr>
            <a:endCxn id="10" idx="0"/>
          </p:cNvCxnSpPr>
          <p:nvPr/>
        </p:nvCxnSpPr>
        <p:spPr bwMode="auto">
          <a:xfrm flipV="1">
            <a:off x="683568" y="2532444"/>
            <a:ext cx="564364" cy="90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orme libre 9"/>
          <p:cNvSpPr/>
          <p:nvPr/>
        </p:nvSpPr>
        <p:spPr bwMode="auto">
          <a:xfrm>
            <a:off x="1247932" y="2204864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smtClean="0">
              <a:solidFill>
                <a:srgbClr val="EBEBEB"/>
              </a:solidFill>
            </a:endParaRPr>
          </a:p>
        </p:txBody>
      </p:sp>
      <p:sp>
        <p:nvSpPr>
          <p:cNvPr id="23" name="Forme libre 22"/>
          <p:cNvSpPr/>
          <p:nvPr/>
        </p:nvSpPr>
        <p:spPr bwMode="auto">
          <a:xfrm>
            <a:off x="2321156" y="2704276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smtClean="0">
              <a:solidFill>
                <a:srgbClr val="EBEBEB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 bwMode="auto">
          <a:xfrm flipV="1">
            <a:off x="1293398" y="2987948"/>
            <a:ext cx="1046354" cy="90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V="1">
            <a:off x="1411705" y="2132856"/>
            <a:ext cx="1144071" cy="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37" name="spin vitesse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4409" y="3567403"/>
            <a:ext cx="4453450" cy="334009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864501" y="12687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BEBEB"/>
                </a:solidFill>
              </a:rPr>
              <a:t>208Hz</a:t>
            </a:r>
            <a:endParaRPr lang="fr-FR" dirty="0">
              <a:solidFill>
                <a:srgbClr val="EBEBEB"/>
              </a:solidFill>
            </a:endParaRPr>
          </a:p>
        </p:txBody>
      </p:sp>
      <p:sp>
        <p:nvSpPr>
          <p:cNvPr id="42" name="Forme libre 41"/>
          <p:cNvSpPr/>
          <p:nvPr/>
        </p:nvSpPr>
        <p:spPr bwMode="auto">
          <a:xfrm>
            <a:off x="6072468" y="2204864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smtClean="0">
              <a:solidFill>
                <a:srgbClr val="EBEBEB"/>
              </a:solidFill>
            </a:endParaRPr>
          </a:p>
        </p:txBody>
      </p:sp>
      <p:sp>
        <p:nvSpPr>
          <p:cNvPr id="43" name="Forme libre 42"/>
          <p:cNvSpPr/>
          <p:nvPr/>
        </p:nvSpPr>
        <p:spPr bwMode="auto">
          <a:xfrm>
            <a:off x="7145692" y="2704276"/>
            <a:ext cx="1091820" cy="523971"/>
          </a:xfrm>
          <a:custGeom>
            <a:avLst/>
            <a:gdLst>
              <a:gd name="connsiteX0" fmla="*/ 0 w 1091820"/>
              <a:gd name="connsiteY0" fmla="*/ 327580 h 523971"/>
              <a:gd name="connsiteX1" fmla="*/ 27295 w 1091820"/>
              <a:gd name="connsiteY1" fmla="*/ 122863 h 523971"/>
              <a:gd name="connsiteX2" fmla="*/ 68238 w 1091820"/>
              <a:gd name="connsiteY2" fmla="*/ 423114 h 523971"/>
              <a:gd name="connsiteX3" fmla="*/ 81886 w 1091820"/>
              <a:gd name="connsiteY3" fmla="*/ 54624 h 523971"/>
              <a:gd name="connsiteX4" fmla="*/ 150125 w 1091820"/>
              <a:gd name="connsiteY4" fmla="*/ 464057 h 523971"/>
              <a:gd name="connsiteX5" fmla="*/ 163773 w 1091820"/>
              <a:gd name="connsiteY5" fmla="*/ 33 h 523971"/>
              <a:gd name="connsiteX6" fmla="*/ 232011 w 1091820"/>
              <a:gd name="connsiteY6" fmla="*/ 491353 h 523971"/>
              <a:gd name="connsiteX7" fmla="*/ 245659 w 1091820"/>
              <a:gd name="connsiteY7" fmla="*/ 33 h 523971"/>
              <a:gd name="connsiteX8" fmla="*/ 300250 w 1091820"/>
              <a:gd name="connsiteY8" fmla="*/ 518648 h 523971"/>
              <a:gd name="connsiteX9" fmla="*/ 313898 w 1091820"/>
              <a:gd name="connsiteY9" fmla="*/ 259341 h 523971"/>
              <a:gd name="connsiteX10" fmla="*/ 327546 w 1091820"/>
              <a:gd name="connsiteY10" fmla="*/ 95568 h 523971"/>
              <a:gd name="connsiteX11" fmla="*/ 368489 w 1091820"/>
              <a:gd name="connsiteY11" fmla="*/ 341227 h 523971"/>
              <a:gd name="connsiteX12" fmla="*/ 395785 w 1091820"/>
              <a:gd name="connsiteY12" fmla="*/ 313932 h 523971"/>
              <a:gd name="connsiteX13" fmla="*/ 436728 w 1091820"/>
              <a:gd name="connsiteY13" fmla="*/ 286636 h 523971"/>
              <a:gd name="connsiteX14" fmla="*/ 1091820 w 1091820"/>
              <a:gd name="connsiteY14" fmla="*/ 286636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820" h="523971">
                <a:moveTo>
                  <a:pt x="0" y="327580"/>
                </a:moveTo>
                <a:cubicBezTo>
                  <a:pt x="7961" y="217260"/>
                  <a:pt x="15922" y="106941"/>
                  <a:pt x="27295" y="122863"/>
                </a:cubicBezTo>
                <a:cubicBezTo>
                  <a:pt x="38668" y="138785"/>
                  <a:pt x="59140" y="434487"/>
                  <a:pt x="68238" y="423114"/>
                </a:cubicBezTo>
                <a:cubicBezTo>
                  <a:pt x="77337" y="411741"/>
                  <a:pt x="68238" y="47800"/>
                  <a:pt x="81886" y="54624"/>
                </a:cubicBezTo>
                <a:cubicBezTo>
                  <a:pt x="95534" y="61448"/>
                  <a:pt x="136477" y="473155"/>
                  <a:pt x="150125" y="464057"/>
                </a:cubicBezTo>
                <a:cubicBezTo>
                  <a:pt x="163773" y="454959"/>
                  <a:pt x="150125" y="-4516"/>
                  <a:pt x="163773" y="33"/>
                </a:cubicBezTo>
                <a:cubicBezTo>
                  <a:pt x="177421" y="4582"/>
                  <a:pt x="218363" y="491353"/>
                  <a:pt x="232011" y="491353"/>
                </a:cubicBezTo>
                <a:cubicBezTo>
                  <a:pt x="245659" y="491353"/>
                  <a:pt x="234286" y="-4516"/>
                  <a:pt x="245659" y="33"/>
                </a:cubicBezTo>
                <a:cubicBezTo>
                  <a:pt x="257032" y="4582"/>
                  <a:pt x="288877" y="475430"/>
                  <a:pt x="300250" y="518648"/>
                </a:cubicBezTo>
                <a:cubicBezTo>
                  <a:pt x="311623" y="561866"/>
                  <a:pt x="309349" y="329854"/>
                  <a:pt x="313898" y="259341"/>
                </a:cubicBezTo>
                <a:cubicBezTo>
                  <a:pt x="318447" y="188828"/>
                  <a:pt x="318448" y="81920"/>
                  <a:pt x="327546" y="95568"/>
                </a:cubicBezTo>
                <a:cubicBezTo>
                  <a:pt x="336644" y="109216"/>
                  <a:pt x="357116" y="304833"/>
                  <a:pt x="368489" y="341227"/>
                </a:cubicBezTo>
                <a:cubicBezTo>
                  <a:pt x="379862" y="377621"/>
                  <a:pt x="384412" y="323030"/>
                  <a:pt x="395785" y="313932"/>
                </a:cubicBezTo>
                <a:cubicBezTo>
                  <a:pt x="407158" y="304833"/>
                  <a:pt x="320722" y="291185"/>
                  <a:pt x="436728" y="286636"/>
                </a:cubicBezTo>
                <a:cubicBezTo>
                  <a:pt x="552734" y="282087"/>
                  <a:pt x="822277" y="284361"/>
                  <a:pt x="1091820" y="286636"/>
                </a:cubicBezTo>
              </a:path>
            </a:pathLst>
          </a:custGeom>
          <a:noFill/>
          <a:ln w="9525" cap="flat" cmpd="sng" algn="ctr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b="1" smtClean="0">
              <a:solidFill>
                <a:srgbClr val="EBEBEB"/>
              </a:solidFill>
            </a:endParaRPr>
          </a:p>
        </p:txBody>
      </p:sp>
      <p:cxnSp>
        <p:nvCxnSpPr>
          <p:cNvPr id="44" name="Connecteur droit 43"/>
          <p:cNvCxnSpPr/>
          <p:nvPr/>
        </p:nvCxnSpPr>
        <p:spPr bwMode="auto">
          <a:xfrm flipV="1">
            <a:off x="6117934" y="2987948"/>
            <a:ext cx="1046354" cy="90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avec flèche 44"/>
          <p:cNvCxnSpPr/>
          <p:nvPr/>
        </p:nvCxnSpPr>
        <p:spPr bwMode="auto">
          <a:xfrm flipV="1">
            <a:off x="6236241" y="2132856"/>
            <a:ext cx="1144071" cy="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9" name="Connecteur droit avec flèche 28"/>
          <p:cNvCxnSpPr/>
          <p:nvPr/>
        </p:nvCxnSpPr>
        <p:spPr bwMode="auto">
          <a:xfrm>
            <a:off x="3966650" y="1229789"/>
            <a:ext cx="68110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3801107" y="2541449"/>
            <a:ext cx="456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FAT</a:t>
            </a:r>
            <a:endParaRPr lang="fr-FR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357686" y="2541449"/>
            <a:ext cx="7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WATER</a:t>
            </a:r>
            <a:endParaRPr lang="fr-FR" sz="1200" dirty="0"/>
          </a:p>
        </p:txBody>
      </p:sp>
    </p:spTree>
    <p:extLst>
      <p:ext uri="{BB962C8B-B14F-4D97-AF65-F5344CB8AC3E}">
        <p14:creationId xmlns="" xmlns:p14="http://schemas.microsoft.com/office/powerpoint/2010/main" val="198932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ésentation3">
  <a:themeElements>
    <a:clrScheme name="">
      <a:dk1>
        <a:srgbClr val="00279F"/>
      </a:dk1>
      <a:lt1>
        <a:srgbClr val="EBEBEB"/>
      </a:lt1>
      <a:dk2>
        <a:srgbClr val="0000D0"/>
      </a:dk2>
      <a:lt2>
        <a:srgbClr val="FAFD00"/>
      </a:lt2>
      <a:accent1>
        <a:srgbClr val="F57B49"/>
      </a:accent1>
      <a:accent2>
        <a:srgbClr val="FF0000"/>
      </a:accent2>
      <a:accent3>
        <a:srgbClr val="AAAAE4"/>
      </a:accent3>
      <a:accent4>
        <a:srgbClr val="C9C9C9"/>
      </a:accent4>
      <a:accent5>
        <a:srgbClr val="F9BFB1"/>
      </a:accent5>
      <a:accent6>
        <a:srgbClr val="E70000"/>
      </a:accent6>
      <a:hlink>
        <a:srgbClr val="063DE8"/>
      </a:hlink>
      <a:folHlink>
        <a:srgbClr val="919191"/>
      </a:folHlink>
    </a:clrScheme>
    <a:fontScheme name="phildalphia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neva" charset="0"/>
          </a:defRPr>
        </a:defPPr>
      </a:lstStyle>
    </a:lnDef>
  </a:objectDefaults>
  <a:extraClrSchemeLst>
    <a:extraClrScheme>
      <a:clrScheme name="phildalph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ldalphi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ildalphi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ldalphi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ldalphi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ldalphi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ldalphi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7420</TotalTime>
  <Words>837</Words>
  <Application>Microsoft Office PowerPoint</Application>
  <PresentationFormat>Affichage à l'écran (4:3)</PresentationFormat>
  <Paragraphs>336</Paragraphs>
  <Slides>52</Slides>
  <Notes>5</Notes>
  <HiddenSlides>0</HiddenSlides>
  <MMClips>4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Thème Office</vt:lpstr>
      <vt:lpstr>Présentation3</vt:lpstr>
      <vt:lpstr>DIXON SEQUENCES  IN  MSK MRI: WHAT FOR ?</vt:lpstr>
      <vt:lpstr>FAT SUPPRESSION</vt:lpstr>
      <vt:lpstr>Diapositive 3</vt:lpstr>
      <vt:lpstr>DIXON</vt:lpstr>
      <vt:lpstr>DIXON</vt:lpstr>
      <vt:lpstr>DIXON</vt:lpstr>
      <vt:lpstr>DIXON: GOALS</vt:lpstr>
      <vt:lpstr>WHAT IS DIXON ?</vt:lpstr>
      <vt:lpstr>WHAT IS DIXON ?</vt:lpstr>
      <vt:lpstr>LE DIXON, C’EST QUOI ?</vt:lpstr>
      <vt:lpstr>WHAT IS DIXON ?</vt:lpstr>
      <vt:lpstr>WHAT IS DIXON ?</vt:lpstr>
      <vt:lpstr>WHAT IS DIXON ?</vt:lpstr>
      <vt:lpstr>WHAT IS DIXON ?</vt:lpstr>
      <vt:lpstr>Diapositive 15</vt:lpstr>
      <vt:lpstr>Diapositive 16</vt:lpstr>
      <vt:lpstr>DIXON PD</vt:lpstr>
      <vt:lpstr>DIXON SEQUENCES</vt:lpstr>
      <vt:lpstr>FAT WATER SWAPPING</vt:lpstr>
      <vt:lpstr>ADVANTAGES / DISADVANTAGES</vt:lpstr>
      <vt:lpstr>CHESS vs STIR vs DIXON T2 W</vt:lpstr>
      <vt:lpstr>ROBUST FAT SUPPRESSION</vt:lpstr>
      <vt:lpstr>FAT SEPARATION</vt:lpstr>
      <vt:lpstr>FAT SAT vs DIXON T2 W</vt:lpstr>
      <vt:lpstr>FAT SAT vs DIXON T2 W</vt:lpstr>
      <vt:lpstr>ROBUST FAT SUPPRESSION</vt:lpstr>
      <vt:lpstr>STIR vs DIXON T1 W GADO</vt:lpstr>
      <vt:lpstr>STIR vs DIXON T1 W GADO</vt:lpstr>
      <vt:lpstr>OTHER ADVANTAGES</vt:lpstr>
      <vt:lpstr>T2 W vs T2 F</vt:lpstr>
      <vt:lpstr>T1 vs DIXON T2 IN</vt:lpstr>
      <vt:lpstr> T2 IN vs T2 W</vt:lpstr>
      <vt:lpstr>T2W vs T2F</vt:lpstr>
      <vt:lpstr>T1 vs DIXON T2 F</vt:lpstr>
      <vt:lpstr>T1 vs DIXON T2 F</vt:lpstr>
      <vt:lpstr>T1 vs DIXON T2 F</vt:lpstr>
      <vt:lpstr>BRACHIAL PLEXUS</vt:lpstr>
      <vt:lpstr>RHEUMATOID ARTHRITIS</vt:lpstr>
      <vt:lpstr>DIXON T1 IN &amp; W</vt:lpstr>
      <vt:lpstr>OTHER ADVANTAGES</vt:lpstr>
      <vt:lpstr>IN/OUT RATIO</vt:lpstr>
      <vt:lpstr>QUANTIFICATION OF FAT  AND DIXON</vt:lpstr>
      <vt:lpstr>DIXON T2 OUT</vt:lpstr>
      <vt:lpstr>VERTEBRAL ANGIOMA</vt:lpstr>
      <vt:lpstr>BONE vs DISC: DIXON T2 OUT</vt:lpstr>
      <vt:lpstr>OTHER ADVANTAGES</vt:lpstr>
      <vt:lpstr>FS/DIXON AND METAL</vt:lpstr>
      <vt:lpstr>FS/DIXON AND METAL</vt:lpstr>
      <vt:lpstr>STIR/DIXON AND METAL</vt:lpstr>
      <vt:lpstr>DIXON AND METAL</vt:lpstr>
      <vt:lpstr>DIXON AND METAL</vt:lpstr>
      <vt:lpstr>TAKE HOME POINTS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UTILITÉ DES SÉQUENCES DE TYPE DIXON EN IMAGERIE MUSCULOSQUELETTIQUE</dc:title>
  <dc:creator>hg</dc:creator>
  <cp:lastModifiedBy>drapé</cp:lastModifiedBy>
  <cp:revision>208</cp:revision>
  <dcterms:created xsi:type="dcterms:W3CDTF">2014-06-14T07:40:06Z</dcterms:created>
  <dcterms:modified xsi:type="dcterms:W3CDTF">2015-05-27T08:32:03Z</dcterms:modified>
</cp:coreProperties>
</file>